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300" r:id="rId2"/>
    <p:sldId id="301" r:id="rId3"/>
    <p:sldId id="303" r:id="rId4"/>
    <p:sldId id="332" r:id="rId5"/>
    <p:sldId id="306" r:id="rId6"/>
    <p:sldId id="307" r:id="rId7"/>
    <p:sldId id="308" r:id="rId8"/>
    <p:sldId id="309" r:id="rId9"/>
    <p:sldId id="310" r:id="rId10"/>
    <p:sldId id="311" r:id="rId11"/>
    <p:sldId id="333" r:id="rId12"/>
    <p:sldId id="312" r:id="rId13"/>
    <p:sldId id="313" r:id="rId14"/>
    <p:sldId id="314" r:id="rId15"/>
    <p:sldId id="315" r:id="rId16"/>
    <p:sldId id="316" r:id="rId17"/>
    <p:sldId id="317" r:id="rId18"/>
    <p:sldId id="318" r:id="rId19"/>
    <p:sldId id="320" r:id="rId20"/>
    <p:sldId id="322" r:id="rId21"/>
    <p:sldId id="323" r:id="rId22"/>
    <p:sldId id="325" r:id="rId23"/>
    <p:sldId id="326" r:id="rId24"/>
    <p:sldId id="327" r:id="rId25"/>
    <p:sldId id="328" r:id="rId26"/>
    <p:sldId id="329" r:id="rId27"/>
    <p:sldId id="330" r:id="rId28"/>
    <p:sldId id="331"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livia Keita-Perse" initials="O.K-P"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6" autoAdjust="0"/>
    <p:restoredTop sz="98442" autoAdjust="0"/>
  </p:normalViewPr>
  <p:slideViewPr>
    <p:cSldViewPr snapToGrid="0" snapToObjects="1">
      <p:cViewPr varScale="1">
        <p:scale>
          <a:sx n="101" d="100"/>
          <a:sy n="101" d="100"/>
        </p:scale>
        <p:origin x="-1688" y="-120"/>
      </p:cViewPr>
      <p:guideLst>
        <p:guide orient="horz" pos="2160"/>
        <p:guide pos="2880"/>
      </p:guideLst>
    </p:cSldViewPr>
  </p:slideViewPr>
  <p:outlineViewPr>
    <p:cViewPr>
      <p:scale>
        <a:sx n="33" d="100"/>
        <a:sy n="33" d="100"/>
      </p:scale>
      <p:origin x="0" y="9792"/>
    </p:cViewPr>
  </p:outlineViewPr>
  <p:notesTextViewPr>
    <p:cViewPr>
      <p:scale>
        <a:sx n="100" d="100"/>
        <a:sy n="100" d="100"/>
      </p:scale>
      <p:origin x="0" y="0"/>
    </p:cViewPr>
  </p:notesTextViewPr>
  <p:sorterViewPr>
    <p:cViewPr>
      <p:scale>
        <a:sx n="102" d="100"/>
        <a:sy n="102" d="100"/>
      </p:scale>
      <p:origin x="0" y="10024"/>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printerSettings" Target="printerSettings/printerSettings1.bin"/><Relationship Id="rId32" Type="http://schemas.openxmlformats.org/officeDocument/2006/relationships/commentAuthors" Target="commentAuthor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07F8BA-1B5C-7A48-8114-9AC36FEF4D43}" type="datetimeFigureOut">
              <a:rPr lang="fr-FR" smtClean="0"/>
              <a:t>07/05/15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0622C7-708B-744C-8571-9641DE88BA34}" type="slidenum">
              <a:rPr lang="fr-FR" smtClean="0"/>
              <a:t>‹#›</a:t>
            </a:fld>
            <a:endParaRPr lang="fr-FR"/>
          </a:p>
        </p:txBody>
      </p:sp>
    </p:spTree>
    <p:extLst>
      <p:ext uri="{BB962C8B-B14F-4D97-AF65-F5344CB8AC3E}">
        <p14:creationId xmlns:p14="http://schemas.microsoft.com/office/powerpoint/2010/main" val="164191279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Dispositif </a:t>
            </a:r>
            <a:r>
              <a:rPr lang="fr-FR" dirty="0" err="1" smtClean="0"/>
              <a:t>endo</a:t>
            </a:r>
            <a:r>
              <a:rPr lang="fr-FR" dirty="0" smtClean="0"/>
              <a:t>-urinaire inclus sonde vésicale</a:t>
            </a:r>
            <a:r>
              <a:rPr lang="fr-FR" baseline="0" dirty="0" smtClean="0"/>
              <a:t> et sonde </a:t>
            </a:r>
            <a:r>
              <a:rPr lang="fr-FR" baseline="0" dirty="0" err="1" smtClean="0"/>
              <a:t>endo</a:t>
            </a:r>
            <a:r>
              <a:rPr lang="fr-FR" baseline="0" dirty="0" smtClean="0"/>
              <a:t>-urétérale de type JJ</a:t>
            </a:r>
            <a:endParaRPr lang="fr-FR" dirty="0" smtClean="0"/>
          </a:p>
          <a:p>
            <a:r>
              <a:rPr lang="fr-FR" dirty="0" smtClean="0"/>
              <a:t>Indications de l’ECBU chez porteurs de dispositifs et après ablation de celui-ci</a:t>
            </a:r>
            <a:endParaRPr lang="fr-FR" dirty="0"/>
          </a:p>
        </p:txBody>
      </p:sp>
      <p:sp>
        <p:nvSpPr>
          <p:cNvPr id="4" name="Espace réservé du numéro de diapositive 3"/>
          <p:cNvSpPr>
            <a:spLocks noGrp="1"/>
          </p:cNvSpPr>
          <p:nvPr>
            <p:ph type="sldNum" sz="quarter" idx="10"/>
          </p:nvPr>
        </p:nvSpPr>
        <p:spPr/>
        <p:txBody>
          <a:bodyPr/>
          <a:lstStyle/>
          <a:p>
            <a:fld id="{86DC2E75-7E11-674F-90D8-D6024494CCB0}" type="slidenum">
              <a:rPr lang="fr-FR" smtClean="0"/>
              <a:t>6</a:t>
            </a:fld>
            <a:endParaRPr lang="fr-FR"/>
          </a:p>
        </p:txBody>
      </p:sp>
    </p:spTree>
    <p:extLst>
      <p:ext uri="{BB962C8B-B14F-4D97-AF65-F5344CB8AC3E}">
        <p14:creationId xmlns:p14="http://schemas.microsoft.com/office/powerpoint/2010/main" val="22862437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6DC2E75-7E11-674F-90D8-D6024494CCB0}" type="slidenum">
              <a:rPr lang="fr-FR" smtClean="0"/>
              <a:t>20</a:t>
            </a:fld>
            <a:endParaRPr lang="fr-FR"/>
          </a:p>
        </p:txBody>
      </p:sp>
    </p:spTree>
    <p:extLst>
      <p:ext uri="{BB962C8B-B14F-4D97-AF65-F5344CB8AC3E}">
        <p14:creationId xmlns:p14="http://schemas.microsoft.com/office/powerpoint/2010/main" val="19871283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En</a:t>
            </a:r>
            <a:r>
              <a:rPr lang="fr-FR" baseline="0" dirty="0" smtClean="0"/>
              <a:t> accord avec communautaire aussi bien pour durée de traitement que suivi</a:t>
            </a:r>
            <a:endParaRPr lang="fr-FR" dirty="0"/>
          </a:p>
        </p:txBody>
      </p:sp>
      <p:sp>
        <p:nvSpPr>
          <p:cNvPr id="4" name="Espace réservé du numéro de diapositive 3"/>
          <p:cNvSpPr>
            <a:spLocks noGrp="1"/>
          </p:cNvSpPr>
          <p:nvPr>
            <p:ph type="sldNum" sz="quarter" idx="10"/>
          </p:nvPr>
        </p:nvSpPr>
        <p:spPr/>
        <p:txBody>
          <a:bodyPr/>
          <a:lstStyle/>
          <a:p>
            <a:fld id="{86DC2E75-7E11-674F-90D8-D6024494CCB0}" type="slidenum">
              <a:rPr lang="fr-FR" smtClean="0"/>
              <a:t>22</a:t>
            </a:fld>
            <a:endParaRPr lang="fr-FR"/>
          </a:p>
        </p:txBody>
      </p:sp>
    </p:spTree>
    <p:extLst>
      <p:ext uri="{BB962C8B-B14F-4D97-AF65-F5344CB8AC3E}">
        <p14:creationId xmlns:p14="http://schemas.microsoft.com/office/powerpoint/2010/main" val="10365381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Moment de changement de la sonde Pas plus de données qu’en 2002 mais nous nous sommes mouillés</a:t>
            </a:r>
            <a:endParaRPr lang="fr-FR" dirty="0"/>
          </a:p>
        </p:txBody>
      </p:sp>
      <p:sp>
        <p:nvSpPr>
          <p:cNvPr id="4" name="Espace réservé du numéro de diapositive 3"/>
          <p:cNvSpPr>
            <a:spLocks noGrp="1"/>
          </p:cNvSpPr>
          <p:nvPr>
            <p:ph type="sldNum" sz="quarter" idx="10"/>
          </p:nvPr>
        </p:nvSpPr>
        <p:spPr/>
        <p:txBody>
          <a:bodyPr/>
          <a:lstStyle/>
          <a:p>
            <a:fld id="{86DC2E75-7E11-674F-90D8-D6024494CCB0}" type="slidenum">
              <a:rPr lang="fr-FR" smtClean="0"/>
              <a:t>23</a:t>
            </a:fld>
            <a:endParaRPr lang="fr-FR"/>
          </a:p>
        </p:txBody>
      </p:sp>
    </p:spTree>
    <p:extLst>
      <p:ext uri="{BB962C8B-B14F-4D97-AF65-F5344CB8AC3E}">
        <p14:creationId xmlns:p14="http://schemas.microsoft.com/office/powerpoint/2010/main" val="30371470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KT </a:t>
            </a:r>
            <a:r>
              <a:rPr lang="fr-FR" dirty="0" err="1" smtClean="0"/>
              <a:t>sus-pubien</a:t>
            </a:r>
            <a:r>
              <a:rPr lang="fr-FR" dirty="0" smtClean="0"/>
              <a:t> qui était</a:t>
            </a:r>
            <a:r>
              <a:rPr lang="fr-FR" baseline="0" dirty="0" smtClean="0"/>
              <a:t> privilégié par les </a:t>
            </a:r>
            <a:r>
              <a:rPr lang="fr-FR" baseline="0" dirty="0" err="1" smtClean="0"/>
              <a:t>recos</a:t>
            </a:r>
            <a:r>
              <a:rPr lang="fr-FR" baseline="0" dirty="0" smtClean="0"/>
              <a:t> de 2002 pour les vessies neurologiques</a:t>
            </a:r>
            <a:r>
              <a:rPr lang="fr-FR" dirty="0" smtClean="0"/>
              <a:t>: diminue un peu le risque d’infection et de </a:t>
            </a:r>
            <a:r>
              <a:rPr lang="fr-FR" dirty="0" err="1" smtClean="0"/>
              <a:t>recathétérisation</a:t>
            </a:r>
            <a:r>
              <a:rPr lang="fr-FR" dirty="0" smtClean="0"/>
              <a:t>,</a:t>
            </a:r>
            <a:r>
              <a:rPr lang="fr-FR" baseline="0" dirty="0" smtClean="0"/>
              <a:t> meilleur confort mais risque de complications traumatiques, nécessite au mieux  une mise en place sous contrôle échographique</a:t>
            </a:r>
            <a:r>
              <a:rPr lang="fr-FR" dirty="0" smtClean="0"/>
              <a:t> </a:t>
            </a:r>
            <a:endParaRPr lang="fr-FR" dirty="0"/>
          </a:p>
        </p:txBody>
      </p:sp>
      <p:sp>
        <p:nvSpPr>
          <p:cNvPr id="4" name="Espace réservé du numéro de diapositive 3"/>
          <p:cNvSpPr>
            <a:spLocks noGrp="1"/>
          </p:cNvSpPr>
          <p:nvPr>
            <p:ph type="sldNum" sz="quarter" idx="10"/>
          </p:nvPr>
        </p:nvSpPr>
        <p:spPr/>
        <p:txBody>
          <a:bodyPr/>
          <a:lstStyle/>
          <a:p>
            <a:fld id="{86DC2E75-7E11-674F-90D8-D6024494CCB0}" type="slidenum">
              <a:rPr lang="fr-FR" smtClean="0"/>
              <a:t>26</a:t>
            </a:fld>
            <a:endParaRPr lang="fr-FR"/>
          </a:p>
        </p:txBody>
      </p:sp>
    </p:spTree>
    <p:extLst>
      <p:ext uri="{BB962C8B-B14F-4D97-AF65-F5344CB8AC3E}">
        <p14:creationId xmlns:p14="http://schemas.microsoft.com/office/powerpoint/2010/main" val="18837253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Pas de grande nouveauté</a:t>
            </a:r>
            <a:endParaRPr lang="fr-FR" dirty="0"/>
          </a:p>
        </p:txBody>
      </p:sp>
      <p:sp>
        <p:nvSpPr>
          <p:cNvPr id="4" name="Espace réservé du numéro de diapositive 3"/>
          <p:cNvSpPr>
            <a:spLocks noGrp="1"/>
          </p:cNvSpPr>
          <p:nvPr>
            <p:ph type="sldNum" sz="quarter" idx="10"/>
          </p:nvPr>
        </p:nvSpPr>
        <p:spPr/>
        <p:txBody>
          <a:bodyPr/>
          <a:lstStyle/>
          <a:p>
            <a:fld id="{86DC2E75-7E11-674F-90D8-D6024494CCB0}" type="slidenum">
              <a:rPr lang="fr-FR" smtClean="0"/>
              <a:t>27</a:t>
            </a:fld>
            <a:endParaRPr lang="fr-FR"/>
          </a:p>
        </p:txBody>
      </p:sp>
    </p:spTree>
    <p:extLst>
      <p:ext uri="{BB962C8B-B14F-4D97-AF65-F5344CB8AC3E}">
        <p14:creationId xmlns:p14="http://schemas.microsoft.com/office/powerpoint/2010/main" val="27738968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err="1" smtClean="0"/>
              <a:t>Désondage</a:t>
            </a:r>
            <a:r>
              <a:rPr lang="fr-FR" dirty="0" smtClean="0"/>
              <a:t> nocturne volume de la</a:t>
            </a:r>
            <a:r>
              <a:rPr lang="fr-FR" baseline="0" dirty="0" smtClean="0"/>
              <a:t> 1</a:t>
            </a:r>
            <a:r>
              <a:rPr lang="fr-FR" baseline="30000" dirty="0" smtClean="0"/>
              <a:t>ère</a:t>
            </a:r>
            <a:r>
              <a:rPr lang="fr-FR" baseline="0" dirty="0" smtClean="0"/>
              <a:t> miction plus important, réduction de la nécessité de </a:t>
            </a:r>
            <a:r>
              <a:rPr lang="fr-FR" baseline="0" dirty="0" err="1" smtClean="0"/>
              <a:t>resondage</a:t>
            </a:r>
            <a:r>
              <a:rPr lang="fr-FR" baseline="0" dirty="0" smtClean="0"/>
              <a:t> et de la durée d’hospitalisation</a:t>
            </a:r>
            <a:endParaRPr lang="fr-FR" dirty="0"/>
          </a:p>
        </p:txBody>
      </p:sp>
      <p:sp>
        <p:nvSpPr>
          <p:cNvPr id="4" name="Espace réservé du numéro de diapositive 3"/>
          <p:cNvSpPr>
            <a:spLocks noGrp="1"/>
          </p:cNvSpPr>
          <p:nvPr>
            <p:ph type="sldNum" sz="quarter" idx="10"/>
          </p:nvPr>
        </p:nvSpPr>
        <p:spPr/>
        <p:txBody>
          <a:bodyPr/>
          <a:lstStyle/>
          <a:p>
            <a:fld id="{86DC2E75-7E11-674F-90D8-D6024494CCB0}" type="slidenum">
              <a:rPr lang="fr-FR" smtClean="0"/>
              <a:t>28</a:t>
            </a:fld>
            <a:endParaRPr lang="fr-FR"/>
          </a:p>
        </p:txBody>
      </p:sp>
    </p:spTree>
    <p:extLst>
      <p:ext uri="{BB962C8B-B14F-4D97-AF65-F5344CB8AC3E}">
        <p14:creationId xmlns:p14="http://schemas.microsoft.com/office/powerpoint/2010/main" val="266859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err="1" smtClean="0"/>
              <a:t>Sepsis</a:t>
            </a:r>
            <a:r>
              <a:rPr lang="fr-FR" dirty="0" smtClean="0"/>
              <a:t> signes non</a:t>
            </a:r>
            <a:r>
              <a:rPr lang="fr-FR" baseline="0" dirty="0" smtClean="0"/>
              <a:t> spécifiques</a:t>
            </a:r>
            <a:endParaRPr lang="fr-FR" dirty="0" smtClean="0"/>
          </a:p>
          <a:p>
            <a:r>
              <a:rPr lang="fr-FR" dirty="0" smtClean="0"/>
              <a:t>IU = diagnostic d’élimination</a:t>
            </a:r>
            <a:endParaRPr lang="fr-FR" dirty="0"/>
          </a:p>
        </p:txBody>
      </p:sp>
      <p:sp>
        <p:nvSpPr>
          <p:cNvPr id="4" name="Espace réservé du numéro de diapositive 3"/>
          <p:cNvSpPr>
            <a:spLocks noGrp="1"/>
          </p:cNvSpPr>
          <p:nvPr>
            <p:ph type="sldNum" sz="quarter" idx="10"/>
          </p:nvPr>
        </p:nvSpPr>
        <p:spPr/>
        <p:txBody>
          <a:bodyPr/>
          <a:lstStyle/>
          <a:p>
            <a:fld id="{86DC2E75-7E11-674F-90D8-D6024494CCB0}" type="slidenum">
              <a:rPr lang="fr-FR" smtClean="0"/>
              <a:t>7</a:t>
            </a:fld>
            <a:endParaRPr lang="fr-FR"/>
          </a:p>
        </p:txBody>
      </p:sp>
    </p:spTree>
    <p:extLst>
      <p:ext uri="{BB962C8B-B14F-4D97-AF65-F5344CB8AC3E}">
        <p14:creationId xmlns:p14="http://schemas.microsoft.com/office/powerpoint/2010/main" val="3580920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Vessie</a:t>
            </a:r>
            <a:r>
              <a:rPr lang="fr-FR" baseline="0" dirty="0" smtClean="0"/>
              <a:t> neurologique = compliqué dans ce contexte d’incitation au non traitement, pas de signes locaux augmentation de la spasticité associées à IUAS dans quelques études observationnelles + </a:t>
            </a:r>
            <a:r>
              <a:rPr lang="fr-FR" baseline="0" dirty="0" err="1" smtClean="0"/>
              <a:t>recos</a:t>
            </a:r>
            <a:r>
              <a:rPr lang="fr-FR" baseline="0" dirty="0" smtClean="0"/>
              <a:t> US</a:t>
            </a:r>
          </a:p>
          <a:p>
            <a:r>
              <a:rPr lang="fr-FR" baseline="0" dirty="0" smtClean="0"/>
              <a:t>Pb similaire à sujets âgés: signes non spécifiques haut degré de suspicion mais diagnostic d’élimination</a:t>
            </a:r>
            <a:endParaRPr lang="fr-FR" dirty="0"/>
          </a:p>
        </p:txBody>
      </p:sp>
      <p:sp>
        <p:nvSpPr>
          <p:cNvPr id="4" name="Espace réservé du numéro de diapositive 3"/>
          <p:cNvSpPr>
            <a:spLocks noGrp="1"/>
          </p:cNvSpPr>
          <p:nvPr>
            <p:ph type="sldNum" sz="quarter" idx="10"/>
          </p:nvPr>
        </p:nvSpPr>
        <p:spPr/>
        <p:txBody>
          <a:bodyPr/>
          <a:lstStyle/>
          <a:p>
            <a:fld id="{86DC2E75-7E11-674F-90D8-D6024494CCB0}" type="slidenum">
              <a:rPr lang="fr-FR" smtClean="0"/>
              <a:t>8</a:t>
            </a:fld>
            <a:endParaRPr lang="fr-FR"/>
          </a:p>
        </p:txBody>
      </p:sp>
    </p:spTree>
    <p:extLst>
      <p:ext uri="{BB962C8B-B14F-4D97-AF65-F5344CB8AC3E}">
        <p14:creationId xmlns:p14="http://schemas.microsoft.com/office/powerpoint/2010/main" val="2137179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Modalités</a:t>
            </a:r>
            <a:r>
              <a:rPr lang="fr-FR" baseline="0" dirty="0" smtClean="0"/>
              <a:t> de prélèvement pas de changement sauf</a:t>
            </a:r>
            <a:endParaRPr lang="fr-FR" dirty="0" smtClean="0"/>
          </a:p>
          <a:p>
            <a:r>
              <a:rPr lang="fr-FR" dirty="0" smtClean="0"/>
              <a:t>Pb de la sonde = ambigu en 2002,,</a:t>
            </a:r>
            <a:r>
              <a:rPr lang="fr-FR" baseline="0" dirty="0" smtClean="0"/>
              <a:t> il faut éviter d’avoir un </a:t>
            </a:r>
            <a:r>
              <a:rPr lang="fr-FR" baseline="0" dirty="0" err="1" smtClean="0"/>
              <a:t>resondage</a:t>
            </a:r>
            <a:r>
              <a:rPr lang="fr-FR" baseline="0" dirty="0" smtClean="0"/>
              <a:t> difficile chez un patient ayant une infection urinaire</a:t>
            </a:r>
            <a:endParaRPr lang="fr-FR" dirty="0"/>
          </a:p>
        </p:txBody>
      </p:sp>
      <p:sp>
        <p:nvSpPr>
          <p:cNvPr id="4" name="Espace réservé du numéro de diapositive 3"/>
          <p:cNvSpPr>
            <a:spLocks noGrp="1"/>
          </p:cNvSpPr>
          <p:nvPr>
            <p:ph type="sldNum" sz="quarter" idx="10"/>
          </p:nvPr>
        </p:nvSpPr>
        <p:spPr/>
        <p:txBody>
          <a:bodyPr/>
          <a:lstStyle/>
          <a:p>
            <a:fld id="{86DC2E75-7E11-674F-90D8-D6024494CCB0}" type="slidenum">
              <a:rPr lang="fr-FR" smtClean="0"/>
              <a:t>9</a:t>
            </a:fld>
            <a:endParaRPr lang="fr-FR"/>
          </a:p>
        </p:txBody>
      </p:sp>
    </p:spTree>
    <p:extLst>
      <p:ext uri="{BB962C8B-B14F-4D97-AF65-F5344CB8AC3E}">
        <p14:creationId xmlns:p14="http://schemas.microsoft.com/office/powerpoint/2010/main" val="294188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err="1" smtClean="0"/>
              <a:t>Kwon</a:t>
            </a:r>
            <a:r>
              <a:rPr lang="fr-FR" dirty="0" smtClean="0"/>
              <a:t>:</a:t>
            </a:r>
            <a:r>
              <a:rPr lang="fr-FR" baseline="0" dirty="0" smtClean="0"/>
              <a:t> é</a:t>
            </a:r>
            <a:r>
              <a:rPr lang="fr-FR" dirty="0" smtClean="0"/>
              <a:t>tude observationnelle</a:t>
            </a:r>
            <a:r>
              <a:rPr lang="fr-FR" baseline="0" dirty="0" smtClean="0"/>
              <a:t> aux US sur 185 sujets avec ECBU + sur sonde</a:t>
            </a:r>
            <a:endParaRPr lang="fr-FR" dirty="0"/>
          </a:p>
        </p:txBody>
      </p:sp>
      <p:sp>
        <p:nvSpPr>
          <p:cNvPr id="4" name="Espace réservé du numéro de diapositive 3"/>
          <p:cNvSpPr>
            <a:spLocks noGrp="1"/>
          </p:cNvSpPr>
          <p:nvPr>
            <p:ph type="sldNum" sz="quarter" idx="10"/>
          </p:nvPr>
        </p:nvSpPr>
        <p:spPr/>
        <p:txBody>
          <a:bodyPr/>
          <a:lstStyle/>
          <a:p>
            <a:fld id="{86DC2E75-7E11-674F-90D8-D6024494CCB0}" type="slidenum">
              <a:rPr lang="fr-FR" smtClean="0"/>
              <a:t>10</a:t>
            </a:fld>
            <a:endParaRPr lang="fr-FR"/>
          </a:p>
        </p:txBody>
      </p:sp>
    </p:spTree>
    <p:extLst>
      <p:ext uri="{BB962C8B-B14F-4D97-AF65-F5344CB8AC3E}">
        <p14:creationId xmlns:p14="http://schemas.microsoft.com/office/powerpoint/2010/main" val="3476842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2 précisions sur symptômes apportées</a:t>
            </a:r>
            <a:r>
              <a:rPr lang="fr-FR" baseline="0" dirty="0" smtClean="0"/>
              <a:t> par nos collègues urologues</a:t>
            </a:r>
            <a:endParaRPr lang="fr-FR" dirty="0"/>
          </a:p>
        </p:txBody>
      </p:sp>
      <p:sp>
        <p:nvSpPr>
          <p:cNvPr id="4" name="Espace réservé du numéro de diapositive 3"/>
          <p:cNvSpPr>
            <a:spLocks noGrp="1"/>
          </p:cNvSpPr>
          <p:nvPr>
            <p:ph type="sldNum" sz="quarter" idx="10"/>
          </p:nvPr>
        </p:nvSpPr>
        <p:spPr/>
        <p:txBody>
          <a:bodyPr/>
          <a:lstStyle/>
          <a:p>
            <a:fld id="{86DC2E75-7E11-674F-90D8-D6024494CCB0}" type="slidenum">
              <a:rPr lang="fr-FR" smtClean="0"/>
              <a:t>13</a:t>
            </a:fld>
            <a:endParaRPr lang="fr-FR"/>
          </a:p>
        </p:txBody>
      </p:sp>
    </p:spTree>
    <p:extLst>
      <p:ext uri="{BB962C8B-B14F-4D97-AF65-F5344CB8AC3E}">
        <p14:creationId xmlns:p14="http://schemas.microsoft.com/office/powerpoint/2010/main" val="7642387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Ce qui est nouveau = les détails</a:t>
            </a:r>
          </a:p>
          <a:p>
            <a:r>
              <a:rPr lang="fr-FR" dirty="0" smtClean="0"/>
              <a:t>Cystoscopie</a:t>
            </a:r>
            <a:r>
              <a:rPr lang="fr-FR" baseline="0" dirty="0" smtClean="0"/>
              <a:t> et sonde JJ, les données suggèrent qu’il n’est pas utile de dépister ni traiter mais il n’y a rien de définitif, c’est un point qui reste à travailler</a:t>
            </a:r>
            <a:endParaRPr lang="fr-FR" dirty="0"/>
          </a:p>
        </p:txBody>
      </p:sp>
      <p:sp>
        <p:nvSpPr>
          <p:cNvPr id="4" name="Espace réservé du numéro de diapositive 3"/>
          <p:cNvSpPr>
            <a:spLocks noGrp="1"/>
          </p:cNvSpPr>
          <p:nvPr>
            <p:ph type="sldNum" sz="quarter" idx="10"/>
          </p:nvPr>
        </p:nvSpPr>
        <p:spPr/>
        <p:txBody>
          <a:bodyPr/>
          <a:lstStyle/>
          <a:p>
            <a:fld id="{86DC2E75-7E11-674F-90D8-D6024494CCB0}" type="slidenum">
              <a:rPr lang="fr-FR" smtClean="0"/>
              <a:t>15</a:t>
            </a:fld>
            <a:endParaRPr lang="fr-FR"/>
          </a:p>
        </p:txBody>
      </p:sp>
    </p:spTree>
    <p:extLst>
      <p:ext uri="{BB962C8B-B14F-4D97-AF65-F5344CB8AC3E}">
        <p14:creationId xmlns:p14="http://schemas.microsoft.com/office/powerpoint/2010/main" val="28838988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idem pour transplantation</a:t>
            </a:r>
            <a:r>
              <a:rPr lang="fr-FR" baseline="0" dirty="0" smtClean="0"/>
              <a:t> rénale, nous n’avons pas tranché mais…</a:t>
            </a:r>
            <a:endParaRPr lang="fr-FR" dirty="0"/>
          </a:p>
        </p:txBody>
      </p:sp>
      <p:sp>
        <p:nvSpPr>
          <p:cNvPr id="4" name="Espace réservé du numéro de diapositive 3"/>
          <p:cNvSpPr>
            <a:spLocks noGrp="1"/>
          </p:cNvSpPr>
          <p:nvPr>
            <p:ph type="sldNum" sz="quarter" idx="10"/>
          </p:nvPr>
        </p:nvSpPr>
        <p:spPr/>
        <p:txBody>
          <a:bodyPr/>
          <a:lstStyle/>
          <a:p>
            <a:fld id="{86DC2E75-7E11-674F-90D8-D6024494CCB0}" type="slidenum">
              <a:rPr lang="fr-FR" smtClean="0"/>
              <a:t>16</a:t>
            </a:fld>
            <a:endParaRPr lang="fr-FR"/>
          </a:p>
        </p:txBody>
      </p:sp>
    </p:spTree>
    <p:extLst>
      <p:ext uri="{BB962C8B-B14F-4D97-AF65-F5344CB8AC3E}">
        <p14:creationId xmlns:p14="http://schemas.microsoft.com/office/powerpoint/2010/main" val="4038244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Modifications</a:t>
            </a:r>
            <a:r>
              <a:rPr lang="fr-FR" baseline="0" dirty="0" smtClean="0"/>
              <a:t> importantes par rapport à 2002 pour immunodéprimés et chirurgie propre où le risque n’est pas urinaire mais cutané</a:t>
            </a:r>
            <a:endParaRPr lang="fr-FR" dirty="0"/>
          </a:p>
        </p:txBody>
      </p:sp>
      <p:sp>
        <p:nvSpPr>
          <p:cNvPr id="4" name="Espace réservé du numéro de diapositive 3"/>
          <p:cNvSpPr>
            <a:spLocks noGrp="1"/>
          </p:cNvSpPr>
          <p:nvPr>
            <p:ph type="sldNum" sz="quarter" idx="10"/>
          </p:nvPr>
        </p:nvSpPr>
        <p:spPr/>
        <p:txBody>
          <a:bodyPr/>
          <a:lstStyle/>
          <a:p>
            <a:fld id="{86DC2E75-7E11-674F-90D8-D6024494CCB0}" type="slidenum">
              <a:rPr lang="fr-FR" smtClean="0"/>
              <a:t>17</a:t>
            </a:fld>
            <a:endParaRPr lang="fr-FR"/>
          </a:p>
        </p:txBody>
      </p:sp>
    </p:spTree>
    <p:extLst>
      <p:ext uri="{BB962C8B-B14F-4D97-AF65-F5344CB8AC3E}">
        <p14:creationId xmlns:p14="http://schemas.microsoft.com/office/powerpoint/2010/main" val="1854610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fr-FR" smtClean="0"/>
              <a:t>Cliquez et modifiez le titre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07/05/15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fr-FR" smtClean="0"/>
              <a:t>Cliquez et modifiez le titre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B01F9CA3-105E-4857-9057-6DB6197DA786}" type="datetimeFigureOut">
              <a:rPr lang="en-US" smtClean="0"/>
              <a:pPr/>
              <a:t>07/05/15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Vertical Text Placeholder 2"/>
          <p:cNvSpPr>
            <a:spLocks noGrp="1"/>
          </p:cNvSpPr>
          <p:nvPr>
            <p:ph type="body" orient="vert" idx="1"/>
          </p:nvPr>
        </p:nvSpPr>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07/05/15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fr-FR" smtClean="0"/>
              <a:t>Cliquez et modifiez le titre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07/05/15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idx="1"/>
          </p:nvPr>
        </p:nvSpPr>
        <p:spPr/>
        <p:txBody>
          <a:bodyPr/>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07/05/15</a:t>
            </a:fld>
            <a:endParaRPr lang="en-US"/>
          </a:p>
        </p:txBody>
      </p:sp>
      <p:sp>
        <p:nvSpPr>
          <p:cNvPr id="5" name="Footer Placeholder 4"/>
          <p:cNvSpPr>
            <a:spLocks noGrp="1"/>
          </p:cNvSpPr>
          <p:nvPr>
            <p:ph type="ftr" sz="quarter" idx="11"/>
          </p:nvPr>
        </p:nvSpPr>
        <p:spPr/>
        <p:txBody>
          <a:bodyPr/>
          <a:lstStyle/>
          <a:p>
            <a:r>
              <a:rPr lang="en-US" dirty="0" err="1" smtClean="0"/>
              <a:t>Synthèse</a:t>
            </a:r>
            <a:r>
              <a:rPr lang="en-US" dirty="0" smtClean="0"/>
              <a:t> </a:t>
            </a:r>
            <a:r>
              <a:rPr lang="en-US" dirty="0" err="1" smtClean="0"/>
              <a:t>réalisée</a:t>
            </a:r>
            <a:r>
              <a:rPr lang="en-US" dirty="0" smtClean="0"/>
              <a:t> par la  SPILF</a:t>
            </a:r>
          </a:p>
          <a:p>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e de titre avec imag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fr-FR" smtClean="0"/>
              <a:t>Cliquez et modifiez le titre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07/05/15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fr-FR" smtClean="0"/>
              <a:t>Cliquez et modifiez le titre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B01F9CA3-105E-4857-9057-6DB6197DA786}" type="datetimeFigureOut">
              <a:rPr lang="en-US" smtClean="0"/>
              <a:pPr/>
              <a:t>07/05/15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fr-FR" smtClean="0"/>
              <a:t>Cliquez et modifiez le titre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pPr/>
              <a:t>07/05/15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fr-FR" smtClean="0"/>
              <a:t>Cliquez et modifiez le titre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pPr/>
              <a:t>07/05/15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pPr/>
              <a:t>07/05/15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pPr/>
              <a:t>07/05/15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fr-FR" smtClean="0"/>
              <a:t>Cliquez et modifiez le titre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B01F9CA3-105E-4857-9057-6DB6197DA786}" type="datetimeFigureOut">
              <a:rPr lang="en-US" smtClean="0"/>
              <a:pPr/>
              <a:t>07/05/15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png"/><Relationship Id="rId15" Type="http://schemas.openxmlformats.org/officeDocument/2006/relationships/image" Target="../media/image3.png"/><Relationship Id="rId16"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fr-FR" smtClean="0"/>
              <a:t>Cliquez et modifiez le titre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pPr/>
              <a:t>07/05/15</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r>
              <a:rPr lang="en-US" dirty="0" err="1" smtClean="0"/>
              <a:t>Synthèse</a:t>
            </a:r>
            <a:r>
              <a:rPr lang="en-US" dirty="0" smtClean="0"/>
              <a:t> </a:t>
            </a:r>
            <a:r>
              <a:rPr lang="en-US" dirty="0" err="1" smtClean="0"/>
              <a:t>réalisée</a:t>
            </a:r>
            <a:r>
              <a:rPr lang="en-US" dirty="0" smtClean="0"/>
              <a:t> par la  SPILF</a:t>
            </a:r>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pPr/>
              <a:t>‹#›</a:t>
            </a:fld>
            <a:endParaRPr lang="en-US"/>
          </a:p>
        </p:txBody>
      </p:sp>
      <p:pic>
        <p:nvPicPr>
          <p:cNvPr id="7" name="Image 6"/>
          <p:cNvPicPr>
            <a:picLocks noChangeAspect="1"/>
          </p:cNvPicPr>
          <p:nvPr userDrawn="1"/>
        </p:nvPicPr>
        <p:blipFill>
          <a:blip r:embed="rId14"/>
          <a:stretch>
            <a:fillRect/>
          </a:stretch>
        </p:blipFill>
        <p:spPr>
          <a:xfrm>
            <a:off x="7897906" y="0"/>
            <a:ext cx="1123235" cy="1041106"/>
          </a:xfrm>
          <a:prstGeom prst="rect">
            <a:avLst/>
          </a:prstGeom>
        </p:spPr>
      </p:pic>
      <p:pic>
        <p:nvPicPr>
          <p:cNvPr id="8" name="Image 7"/>
          <p:cNvPicPr>
            <a:picLocks noChangeAspect="1"/>
          </p:cNvPicPr>
          <p:nvPr userDrawn="1"/>
        </p:nvPicPr>
        <p:blipFill>
          <a:blip r:embed="rId15"/>
          <a:stretch>
            <a:fillRect/>
          </a:stretch>
        </p:blipFill>
        <p:spPr>
          <a:xfrm>
            <a:off x="130732" y="106243"/>
            <a:ext cx="1438015" cy="632556"/>
          </a:xfrm>
          <a:prstGeom prst="rect">
            <a:avLst/>
          </a:prstGeom>
        </p:spPr>
      </p:pic>
      <p:pic>
        <p:nvPicPr>
          <p:cNvPr id="9" name="Image 8"/>
          <p:cNvPicPr>
            <a:picLocks noChangeAspect="1"/>
          </p:cNvPicPr>
          <p:nvPr userDrawn="1"/>
        </p:nvPicPr>
        <p:blipFill>
          <a:blip r:embed="rId16"/>
          <a:stretch>
            <a:fillRect/>
          </a:stretch>
        </p:blipFill>
        <p:spPr>
          <a:xfrm>
            <a:off x="3835248" y="20147"/>
            <a:ext cx="1498601" cy="711835"/>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71600" y="2434521"/>
            <a:ext cx="6400800" cy="1470025"/>
          </a:xfrm>
        </p:spPr>
        <p:txBody>
          <a:bodyPr>
            <a:noAutofit/>
          </a:bodyPr>
          <a:lstStyle/>
          <a:p>
            <a:r>
              <a:rPr lang="fr-FR" sz="2800" b="1" dirty="0" smtClean="0"/>
              <a:t>Recommandations </a:t>
            </a:r>
            <a:r>
              <a:rPr lang="fr-FR" sz="2800" b="1" dirty="0"/>
              <a:t> </a:t>
            </a:r>
            <a:r>
              <a:rPr lang="fr-FR" sz="2800" b="1" dirty="0" smtClean="0"/>
              <a:t>2015 </a:t>
            </a:r>
            <a:br>
              <a:rPr lang="fr-FR" sz="2800" b="1" dirty="0" smtClean="0"/>
            </a:br>
            <a:r>
              <a:rPr lang="fr-FR" sz="2800" b="1" dirty="0" smtClean="0"/>
              <a:t>de bonne pratique pour </a:t>
            </a:r>
            <a:r>
              <a:rPr lang="fr-FR" sz="2800" b="1" dirty="0"/>
              <a:t>la </a:t>
            </a:r>
            <a:r>
              <a:rPr lang="fr-FR" sz="2800" b="1" dirty="0" smtClean="0"/>
              <a:t/>
            </a:r>
            <a:br>
              <a:rPr lang="fr-FR" sz="2800" b="1" dirty="0" smtClean="0"/>
            </a:br>
            <a:r>
              <a:rPr lang="fr-FR" sz="2800" b="1" dirty="0" smtClean="0"/>
              <a:t>prise </a:t>
            </a:r>
            <a:r>
              <a:rPr lang="fr-FR" sz="2800" b="1" dirty="0"/>
              <a:t>en charge et la prévention </a:t>
            </a:r>
            <a:r>
              <a:rPr lang="fr-FR" sz="2800" b="1" dirty="0" smtClean="0"/>
              <a:t>des </a:t>
            </a:r>
            <a:r>
              <a:rPr lang="fr-FR" sz="2800" b="1" dirty="0"/>
              <a:t>Infections Urinaires Associées aux Soins (IUAS) de </a:t>
            </a:r>
            <a:r>
              <a:rPr lang="fr-FR" sz="2800" b="1" dirty="0" smtClean="0"/>
              <a:t>l’adulte</a:t>
            </a:r>
            <a:endParaRPr lang="fr-FR" sz="4000" dirty="0"/>
          </a:p>
        </p:txBody>
      </p:sp>
      <p:sp>
        <p:nvSpPr>
          <p:cNvPr id="3" name="Sous-titre 2"/>
          <p:cNvSpPr>
            <a:spLocks noGrp="1"/>
          </p:cNvSpPr>
          <p:nvPr>
            <p:ph type="subTitle" idx="1"/>
          </p:nvPr>
        </p:nvSpPr>
        <p:spPr>
          <a:xfrm>
            <a:off x="1371600" y="4676632"/>
            <a:ext cx="6400800" cy="1065566"/>
          </a:xfrm>
        </p:spPr>
        <p:txBody>
          <a:bodyPr/>
          <a:lstStyle/>
          <a:p>
            <a:r>
              <a:rPr lang="fr-FR" dirty="0" smtClean="0"/>
              <a:t>Diapositives réalisées</a:t>
            </a:r>
          </a:p>
          <a:p>
            <a:r>
              <a:rPr lang="fr-FR" dirty="0"/>
              <a:t>p</a:t>
            </a:r>
            <a:r>
              <a:rPr lang="fr-FR" dirty="0" smtClean="0"/>
              <a:t>ar le groupe de travail et revues par le groupe recommandation le 8 Avril 2015</a:t>
            </a:r>
            <a:endParaRPr lang="fr-FR" dirty="0"/>
          </a:p>
        </p:txBody>
      </p:sp>
    </p:spTree>
    <p:extLst>
      <p:ext uri="{BB962C8B-B14F-4D97-AF65-F5344CB8AC3E}">
        <p14:creationId xmlns:p14="http://schemas.microsoft.com/office/powerpoint/2010/main" val="179320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Diagnostic microbiologique</a:t>
            </a:r>
            <a:endParaRPr lang="fr-FR" dirty="0"/>
          </a:p>
        </p:txBody>
      </p:sp>
      <p:sp>
        <p:nvSpPr>
          <p:cNvPr id="3" name="Espace réservé du contenu 2"/>
          <p:cNvSpPr>
            <a:spLocks noGrp="1"/>
          </p:cNvSpPr>
          <p:nvPr>
            <p:ph idx="1"/>
          </p:nvPr>
        </p:nvSpPr>
        <p:spPr>
          <a:xfrm>
            <a:off x="549275" y="1535628"/>
            <a:ext cx="8042276" cy="5257799"/>
          </a:xfrm>
        </p:spPr>
        <p:txBody>
          <a:bodyPr>
            <a:normAutofit/>
          </a:bodyPr>
          <a:lstStyle/>
          <a:p>
            <a:r>
              <a:rPr lang="fr-FR" sz="2000" b="1" dirty="0" smtClean="0"/>
              <a:t>En </a:t>
            </a:r>
            <a:r>
              <a:rPr lang="fr-FR" sz="2000" b="1" dirty="0"/>
              <a:t>l’absence </a:t>
            </a:r>
            <a:r>
              <a:rPr lang="fr-FR" sz="2000" dirty="0"/>
              <a:t>de dispositif </a:t>
            </a:r>
            <a:r>
              <a:rPr lang="fr-FR" sz="2000" dirty="0" err="1"/>
              <a:t>endo</a:t>
            </a:r>
            <a:r>
              <a:rPr lang="fr-FR" sz="2000" dirty="0"/>
              <a:t>-urinaire </a:t>
            </a:r>
            <a:r>
              <a:rPr lang="fr-FR" sz="2000" dirty="0" smtClean="0"/>
              <a:t>il est fortement recommandé d’utiliser les mêmes seuils que pour les infections communautaires (A-III): </a:t>
            </a:r>
          </a:p>
          <a:p>
            <a:pPr lvl="1"/>
            <a:r>
              <a:rPr lang="fr-FR" sz="1800" dirty="0"/>
              <a:t>L</a:t>
            </a:r>
            <a:r>
              <a:rPr lang="fr-FR" sz="1800" dirty="0" smtClean="0"/>
              <a:t>eucocyturie </a:t>
            </a:r>
            <a:r>
              <a:rPr lang="fr-FR" sz="1800" dirty="0"/>
              <a:t>&gt; 10</a:t>
            </a:r>
            <a:r>
              <a:rPr lang="fr-FR" sz="1800" baseline="30000" dirty="0"/>
              <a:t>4 </a:t>
            </a:r>
            <a:r>
              <a:rPr lang="fr-FR" sz="1800" dirty="0"/>
              <a:t>UFC/</a:t>
            </a:r>
            <a:r>
              <a:rPr lang="fr-FR" sz="1800" dirty="0" smtClean="0"/>
              <a:t>ml</a:t>
            </a:r>
            <a:endParaRPr lang="fr-FR" sz="1800" dirty="0"/>
          </a:p>
          <a:p>
            <a:pPr lvl="1"/>
            <a:r>
              <a:rPr lang="fr-FR" sz="1800" dirty="0" smtClean="0"/>
              <a:t>Bactériurie </a:t>
            </a:r>
            <a:r>
              <a:rPr lang="fr-FR" sz="1800" dirty="0" err="1" smtClean="0"/>
              <a:t>cf</a:t>
            </a:r>
            <a:r>
              <a:rPr lang="fr-FR" sz="1800" dirty="0" smtClean="0"/>
              <a:t> tableau ci dessous</a:t>
            </a:r>
            <a:r>
              <a:rPr lang="fr-FR" sz="1800" dirty="0"/>
              <a:t> </a:t>
            </a:r>
          </a:p>
          <a:p>
            <a:pPr marL="0" indent="0">
              <a:buNone/>
            </a:pPr>
            <a:endParaRPr lang="fr-FR" sz="2000" dirty="0"/>
          </a:p>
          <a:p>
            <a:endParaRPr lang="fr-FR" sz="2000" dirty="0" smtClean="0"/>
          </a:p>
          <a:p>
            <a:endParaRPr lang="fr-FR" sz="2000" dirty="0"/>
          </a:p>
        </p:txBody>
      </p:sp>
      <p:graphicFrame>
        <p:nvGraphicFramePr>
          <p:cNvPr id="7" name="Tableau 6"/>
          <p:cNvGraphicFramePr>
            <a:graphicFrameLocks noGrp="1"/>
          </p:cNvGraphicFramePr>
          <p:nvPr>
            <p:extLst>
              <p:ext uri="{D42A27DB-BD31-4B8C-83A1-F6EECF244321}">
                <p14:modId xmlns:p14="http://schemas.microsoft.com/office/powerpoint/2010/main" val="2049265804"/>
              </p:ext>
            </p:extLst>
          </p:nvPr>
        </p:nvGraphicFramePr>
        <p:xfrm>
          <a:off x="704187" y="3551385"/>
          <a:ext cx="7745469" cy="2143760"/>
        </p:xfrm>
        <a:graphic>
          <a:graphicData uri="http://schemas.openxmlformats.org/drawingml/2006/table">
            <a:tbl>
              <a:tblPr firstRow="1" bandRow="1">
                <a:tableStyleId>{2D5ABB26-0587-4C30-8999-92F81FD0307C}</a:tableStyleId>
              </a:tblPr>
              <a:tblGrid>
                <a:gridCol w="4687616"/>
                <a:gridCol w="1292772"/>
                <a:gridCol w="1765081"/>
              </a:tblGrid>
              <a:tr h="370840">
                <a:tc>
                  <a:txBody>
                    <a:bodyPr/>
                    <a:lstStyle/>
                    <a:p>
                      <a:r>
                        <a:rPr lang="fr-FR" sz="1600" b="1" dirty="0" smtClean="0">
                          <a:solidFill>
                            <a:srgbClr val="000000"/>
                          </a:solidFill>
                          <a:latin typeface="+mn-lt"/>
                          <a:cs typeface="Arial" pitchFamily="34" charset="0"/>
                        </a:rPr>
                        <a:t>Espèces bactériennes </a:t>
                      </a:r>
                      <a:endParaRPr lang="fr-FR" sz="1600" b="1" dirty="0">
                        <a:solidFill>
                          <a:srgbClr val="000000"/>
                        </a:solidFill>
                        <a:latin typeface="+mn-lt"/>
                        <a:cs typeface="Arial"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fr-FR" sz="1600" b="1" dirty="0" smtClean="0">
                          <a:solidFill>
                            <a:srgbClr val="000000"/>
                          </a:solidFill>
                          <a:latin typeface="+mn-lt"/>
                          <a:cs typeface="Arial" pitchFamily="34" charset="0"/>
                        </a:rPr>
                        <a:t>Seuil</a:t>
                      </a:r>
                      <a:r>
                        <a:rPr lang="fr-FR" sz="1600" b="1" baseline="0" dirty="0" smtClean="0">
                          <a:solidFill>
                            <a:srgbClr val="000000"/>
                          </a:solidFill>
                          <a:latin typeface="+mn-lt"/>
                          <a:cs typeface="Arial" pitchFamily="34" charset="0"/>
                        </a:rPr>
                        <a:t> de significativité (UFC/ml)</a:t>
                      </a:r>
                      <a:endParaRPr lang="fr-FR" sz="1600" b="1" dirty="0">
                        <a:solidFill>
                          <a:srgbClr val="000000"/>
                        </a:solidFill>
                        <a:latin typeface="+mn-lt"/>
                        <a:cs typeface="Arial"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fr-FR" sz="1600" dirty="0">
                        <a:latin typeface="+mn-lt"/>
                        <a:cs typeface="Arial" pitchFamily="34" charset="0"/>
                      </a:endParaRPr>
                    </a:p>
                  </a:txBody>
                  <a:tcPr/>
                </a:tc>
              </a:tr>
              <a:tr h="370840">
                <a:tc>
                  <a:txBody>
                    <a:bodyPr/>
                    <a:lstStyle/>
                    <a:p>
                      <a:endParaRPr lang="fr-FR" sz="1600" dirty="0">
                        <a:solidFill>
                          <a:srgbClr val="000000"/>
                        </a:solidFill>
                        <a:latin typeface="+mn-lt"/>
                        <a:cs typeface="Arial"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600" dirty="0" smtClean="0">
                          <a:solidFill>
                            <a:srgbClr val="000000"/>
                          </a:solidFill>
                          <a:latin typeface="+mn-lt"/>
                          <a:cs typeface="Arial" pitchFamily="34" charset="0"/>
                        </a:rPr>
                        <a:t>Homme</a:t>
                      </a:r>
                      <a:endParaRPr lang="fr-FR" sz="1600" dirty="0">
                        <a:solidFill>
                          <a:srgbClr val="000000"/>
                        </a:solidFill>
                        <a:latin typeface="+mn-lt"/>
                        <a:cs typeface="Arial"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1600" dirty="0" smtClean="0">
                          <a:solidFill>
                            <a:srgbClr val="000000"/>
                          </a:solidFill>
                          <a:latin typeface="+mn-lt"/>
                          <a:cs typeface="Arial" pitchFamily="34" charset="0"/>
                        </a:rPr>
                        <a:t>Femme </a:t>
                      </a:r>
                      <a:endParaRPr lang="fr-FR" sz="1600" dirty="0">
                        <a:solidFill>
                          <a:srgbClr val="000000"/>
                        </a:solidFill>
                        <a:latin typeface="+mn-lt"/>
                        <a:cs typeface="Arial"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fr-FR" sz="1600" i="1" dirty="0" smtClean="0">
                          <a:solidFill>
                            <a:srgbClr val="000000"/>
                          </a:solidFill>
                          <a:latin typeface="+mn-lt"/>
                          <a:cs typeface="Arial" pitchFamily="34" charset="0"/>
                        </a:rPr>
                        <a:t>E. coli, S. </a:t>
                      </a:r>
                      <a:r>
                        <a:rPr lang="fr-FR" sz="1600" i="1" dirty="0" err="1" smtClean="0">
                          <a:solidFill>
                            <a:srgbClr val="000000"/>
                          </a:solidFill>
                          <a:latin typeface="+mn-lt"/>
                          <a:cs typeface="Arial" pitchFamily="34" charset="0"/>
                        </a:rPr>
                        <a:t>saprophyticus</a:t>
                      </a:r>
                      <a:r>
                        <a:rPr lang="fr-FR" sz="1600" i="1" dirty="0" smtClean="0">
                          <a:solidFill>
                            <a:srgbClr val="000000"/>
                          </a:solidFill>
                          <a:latin typeface="+mn-lt"/>
                          <a:cs typeface="Arial" pitchFamily="34" charset="0"/>
                        </a:rPr>
                        <a:t> </a:t>
                      </a:r>
                      <a:endParaRPr lang="fr-FR" sz="1600" i="1" dirty="0">
                        <a:solidFill>
                          <a:srgbClr val="000000"/>
                        </a:solidFill>
                        <a:latin typeface="+mn-lt"/>
                        <a:cs typeface="Arial" pitchFamily="34" charset="0"/>
                      </a:endParaRPr>
                    </a:p>
                  </a:txBody>
                  <a:tcPr>
                    <a:lnT w="12700" cap="flat" cmpd="sng" algn="ctr">
                      <a:solidFill>
                        <a:schemeClr val="tx1"/>
                      </a:solidFill>
                      <a:prstDash val="solid"/>
                      <a:round/>
                      <a:headEnd type="none" w="med" len="med"/>
                      <a:tailEnd type="none" w="med" len="med"/>
                    </a:lnT>
                  </a:tcPr>
                </a:tc>
                <a:tc>
                  <a:txBody>
                    <a:bodyPr/>
                    <a:lstStyle/>
                    <a:p>
                      <a:pPr algn="ctr"/>
                      <a:r>
                        <a:rPr lang="fr-FR" sz="1600" dirty="0" smtClean="0">
                          <a:solidFill>
                            <a:srgbClr val="000000"/>
                          </a:solidFill>
                          <a:latin typeface="+mn-lt"/>
                          <a:cs typeface="Arial" pitchFamily="34" charset="0"/>
                        </a:rPr>
                        <a:t>≥ 10</a:t>
                      </a:r>
                      <a:r>
                        <a:rPr lang="fr-FR" sz="1600" baseline="30000" dirty="0" smtClean="0">
                          <a:solidFill>
                            <a:srgbClr val="000000"/>
                          </a:solidFill>
                          <a:latin typeface="+mn-lt"/>
                          <a:cs typeface="Arial" pitchFamily="34" charset="0"/>
                        </a:rPr>
                        <a:t>3</a:t>
                      </a:r>
                      <a:endParaRPr lang="fr-FR" sz="1600" baseline="30000" dirty="0">
                        <a:solidFill>
                          <a:srgbClr val="000000"/>
                        </a:solidFill>
                        <a:latin typeface="+mn-lt"/>
                        <a:cs typeface="Arial" pitchFamily="34" charset="0"/>
                      </a:endParaRPr>
                    </a:p>
                  </a:txBody>
                  <a:tcP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600" dirty="0" smtClean="0">
                          <a:solidFill>
                            <a:srgbClr val="000000"/>
                          </a:solidFill>
                          <a:latin typeface="+mn-lt"/>
                          <a:cs typeface="Arial" pitchFamily="34" charset="0"/>
                        </a:rPr>
                        <a:t>≥ 10</a:t>
                      </a:r>
                      <a:r>
                        <a:rPr lang="fr-FR" sz="1600" baseline="30000" dirty="0" smtClean="0">
                          <a:solidFill>
                            <a:srgbClr val="000000"/>
                          </a:solidFill>
                          <a:latin typeface="+mn-lt"/>
                          <a:cs typeface="Arial" pitchFamily="34" charset="0"/>
                        </a:rPr>
                        <a:t>3</a:t>
                      </a:r>
                    </a:p>
                  </a:txBody>
                  <a:tcPr>
                    <a:lnT w="12700" cap="flat" cmpd="sng" algn="ctr">
                      <a:solidFill>
                        <a:schemeClr val="tx1"/>
                      </a:solidFill>
                      <a:prstDash val="solid"/>
                      <a:round/>
                      <a:headEnd type="none" w="med" len="med"/>
                      <a:tailEnd type="none" w="med" len="med"/>
                    </a:lnT>
                  </a:tcPr>
                </a:tc>
              </a:tr>
              <a:tr h="370840">
                <a:tc>
                  <a:txBody>
                    <a:bodyPr/>
                    <a:lstStyle/>
                    <a:p>
                      <a:r>
                        <a:rPr lang="fr-FR" sz="1600" dirty="0" smtClean="0">
                          <a:solidFill>
                            <a:srgbClr val="000000"/>
                          </a:solidFill>
                          <a:latin typeface="+mn-lt"/>
                          <a:cs typeface="Arial" pitchFamily="34" charset="0"/>
                        </a:rPr>
                        <a:t>Entérobactéries autres que </a:t>
                      </a:r>
                      <a:r>
                        <a:rPr lang="fr-FR" sz="1600" i="1" dirty="0" smtClean="0">
                          <a:solidFill>
                            <a:srgbClr val="000000"/>
                          </a:solidFill>
                          <a:latin typeface="+mn-lt"/>
                          <a:cs typeface="Arial" pitchFamily="34" charset="0"/>
                        </a:rPr>
                        <a:t>E.</a:t>
                      </a:r>
                      <a:r>
                        <a:rPr lang="fr-FR" sz="1600" i="1" baseline="0" dirty="0" smtClean="0">
                          <a:solidFill>
                            <a:srgbClr val="000000"/>
                          </a:solidFill>
                          <a:latin typeface="+mn-lt"/>
                          <a:cs typeface="Arial" pitchFamily="34" charset="0"/>
                        </a:rPr>
                        <a:t> coli</a:t>
                      </a:r>
                      <a:r>
                        <a:rPr lang="fr-FR" sz="1600" i="0" baseline="0" dirty="0" smtClean="0">
                          <a:solidFill>
                            <a:srgbClr val="000000"/>
                          </a:solidFill>
                          <a:latin typeface="+mn-lt"/>
                          <a:cs typeface="Arial" pitchFamily="34" charset="0"/>
                        </a:rPr>
                        <a:t>, entérocoque, </a:t>
                      </a:r>
                      <a:r>
                        <a:rPr lang="fr-FR" sz="1600" i="1" baseline="0" dirty="0" smtClean="0">
                          <a:solidFill>
                            <a:srgbClr val="000000"/>
                          </a:solidFill>
                          <a:latin typeface="+mn-lt"/>
                          <a:cs typeface="Arial" pitchFamily="34" charset="0"/>
                        </a:rPr>
                        <a:t>C. </a:t>
                      </a:r>
                      <a:r>
                        <a:rPr lang="fr-FR" sz="1600" i="1" baseline="0" dirty="0" err="1" smtClean="0">
                          <a:solidFill>
                            <a:srgbClr val="000000"/>
                          </a:solidFill>
                          <a:latin typeface="+mn-lt"/>
                          <a:cs typeface="Arial" pitchFamily="34" charset="0"/>
                        </a:rPr>
                        <a:t>urealyticum</a:t>
                      </a:r>
                      <a:r>
                        <a:rPr lang="fr-FR" sz="1600" i="0" baseline="0" dirty="0" smtClean="0">
                          <a:solidFill>
                            <a:srgbClr val="000000"/>
                          </a:solidFill>
                          <a:latin typeface="+mn-lt"/>
                          <a:cs typeface="Arial" pitchFamily="34" charset="0"/>
                        </a:rPr>
                        <a:t>, </a:t>
                      </a:r>
                      <a:r>
                        <a:rPr lang="fr-FR" sz="1600" i="1" baseline="0" dirty="0" smtClean="0">
                          <a:solidFill>
                            <a:srgbClr val="000000"/>
                          </a:solidFill>
                          <a:latin typeface="+mn-lt"/>
                          <a:cs typeface="Arial" pitchFamily="34" charset="0"/>
                        </a:rPr>
                        <a:t>P. </a:t>
                      </a:r>
                      <a:r>
                        <a:rPr lang="fr-FR" sz="1600" i="1" baseline="0" dirty="0" err="1" smtClean="0">
                          <a:solidFill>
                            <a:srgbClr val="000000"/>
                          </a:solidFill>
                          <a:latin typeface="+mn-lt"/>
                          <a:cs typeface="Arial" pitchFamily="34" charset="0"/>
                        </a:rPr>
                        <a:t>aeruginosa</a:t>
                      </a:r>
                      <a:r>
                        <a:rPr lang="fr-FR" sz="1600" i="1" baseline="0" dirty="0" smtClean="0">
                          <a:solidFill>
                            <a:srgbClr val="000000"/>
                          </a:solidFill>
                          <a:latin typeface="+mn-lt"/>
                          <a:cs typeface="Arial" pitchFamily="34" charset="0"/>
                        </a:rPr>
                        <a:t>, S. aureus </a:t>
                      </a:r>
                      <a:endParaRPr lang="fr-FR" sz="1600" dirty="0">
                        <a:solidFill>
                          <a:srgbClr val="000000"/>
                        </a:solidFill>
                        <a:latin typeface="+mn-lt"/>
                        <a:cs typeface="Arial" pitchFamily="34" charset="0"/>
                      </a:endParaRPr>
                    </a:p>
                  </a:txBody>
                  <a:tcP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600" dirty="0" smtClean="0">
                          <a:solidFill>
                            <a:srgbClr val="000000"/>
                          </a:solidFill>
                          <a:latin typeface="+mn-lt"/>
                          <a:cs typeface="Arial" pitchFamily="34" charset="0"/>
                        </a:rPr>
                        <a:t>≥ 10</a:t>
                      </a:r>
                      <a:r>
                        <a:rPr lang="fr-FR" sz="1600" baseline="30000" dirty="0" smtClean="0">
                          <a:solidFill>
                            <a:srgbClr val="000000"/>
                          </a:solidFill>
                          <a:latin typeface="+mn-lt"/>
                          <a:cs typeface="Arial" pitchFamily="34" charset="0"/>
                        </a:rPr>
                        <a:t>3</a:t>
                      </a:r>
                    </a:p>
                    <a:p>
                      <a:pPr algn="ctr"/>
                      <a:endParaRPr lang="fr-FR" sz="1600" dirty="0">
                        <a:solidFill>
                          <a:srgbClr val="000000"/>
                        </a:solidFill>
                        <a:latin typeface="+mn-lt"/>
                        <a:cs typeface="Arial" pitchFamily="34" charset="0"/>
                      </a:endParaRPr>
                    </a:p>
                  </a:txBody>
                  <a:tcP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600" dirty="0" smtClean="0">
                          <a:solidFill>
                            <a:srgbClr val="000000"/>
                          </a:solidFill>
                          <a:latin typeface="+mn-lt"/>
                          <a:cs typeface="Arial" pitchFamily="34" charset="0"/>
                        </a:rPr>
                        <a:t>≥ 10</a:t>
                      </a:r>
                      <a:r>
                        <a:rPr lang="fr-FR" sz="1600" baseline="30000" dirty="0" smtClean="0">
                          <a:solidFill>
                            <a:srgbClr val="000000"/>
                          </a:solidFill>
                          <a:latin typeface="+mn-lt"/>
                          <a:cs typeface="Arial" pitchFamily="34" charset="0"/>
                        </a:rPr>
                        <a:t>4</a:t>
                      </a:r>
                    </a:p>
                    <a:p>
                      <a:pPr algn="ctr"/>
                      <a:endParaRPr lang="fr-FR" sz="1600" dirty="0">
                        <a:solidFill>
                          <a:srgbClr val="000000"/>
                        </a:solidFill>
                        <a:latin typeface="+mn-lt"/>
                        <a:cs typeface="Arial" pitchFamily="34" charset="0"/>
                      </a:endParaRPr>
                    </a:p>
                  </a:txBody>
                  <a:tcPr>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7757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Diagnostic microbiologique</a:t>
            </a:r>
          </a:p>
        </p:txBody>
      </p:sp>
      <p:sp>
        <p:nvSpPr>
          <p:cNvPr id="3" name="Espace réservé du contenu 2"/>
          <p:cNvSpPr>
            <a:spLocks noGrp="1"/>
          </p:cNvSpPr>
          <p:nvPr>
            <p:ph idx="1"/>
          </p:nvPr>
        </p:nvSpPr>
        <p:spPr>
          <a:xfrm>
            <a:off x="549275" y="2418103"/>
            <a:ext cx="8042276" cy="2403214"/>
          </a:xfrm>
        </p:spPr>
        <p:txBody>
          <a:bodyPr/>
          <a:lstStyle/>
          <a:p>
            <a:r>
              <a:rPr lang="fr-FR" b="1" dirty="0" smtClean="0"/>
              <a:t>En </a:t>
            </a:r>
            <a:r>
              <a:rPr lang="fr-FR" b="1" dirty="0"/>
              <a:t>p</a:t>
            </a:r>
            <a:r>
              <a:rPr lang="fr-FR" b="1" dirty="0" smtClean="0"/>
              <a:t>résence d’un dispositif </a:t>
            </a:r>
            <a:r>
              <a:rPr lang="fr-FR" b="1" dirty="0" err="1" smtClean="0"/>
              <a:t>endo</a:t>
            </a:r>
            <a:r>
              <a:rPr lang="fr-FR" b="1" dirty="0" smtClean="0"/>
              <a:t>-urinaire:</a:t>
            </a:r>
            <a:endParaRPr lang="fr-FR" dirty="0" smtClean="0"/>
          </a:p>
          <a:p>
            <a:pPr lvl="1"/>
            <a:r>
              <a:rPr lang="fr-FR" dirty="0" smtClean="0"/>
              <a:t>la </a:t>
            </a:r>
            <a:r>
              <a:rPr lang="fr-FR" dirty="0"/>
              <a:t>leucocyturie n’est pas prédictive de la présence ou non d’une infection urinaire et n’entre pas dans les critères définissant l’infection urinaire sur sonde. </a:t>
            </a:r>
          </a:p>
          <a:p>
            <a:pPr lvl="1"/>
            <a:r>
              <a:rPr lang="fr-FR" dirty="0" smtClean="0"/>
              <a:t>Il </a:t>
            </a:r>
            <a:r>
              <a:rPr lang="fr-FR" dirty="0"/>
              <a:t>est fortement recommandé d’utiliser le seuil de 10</a:t>
            </a:r>
            <a:r>
              <a:rPr lang="fr-FR" baseline="30000" dirty="0"/>
              <a:t>5</a:t>
            </a:r>
            <a:r>
              <a:rPr lang="fr-FR" dirty="0"/>
              <a:t> </a:t>
            </a:r>
            <a:r>
              <a:rPr lang="fr-FR" dirty="0" err="1"/>
              <a:t>ufc</a:t>
            </a:r>
            <a:r>
              <a:rPr lang="fr-FR" dirty="0"/>
              <a:t>/ml pour la bactériurie </a:t>
            </a:r>
            <a:r>
              <a:rPr lang="fr-FR" dirty="0" smtClean="0"/>
              <a:t>(</a:t>
            </a:r>
            <a:r>
              <a:rPr lang="fr-FR" dirty="0"/>
              <a:t>A-III)</a:t>
            </a:r>
          </a:p>
          <a:p>
            <a:endParaRPr lang="fr-FR" dirty="0"/>
          </a:p>
        </p:txBody>
      </p:sp>
    </p:spTree>
    <p:extLst>
      <p:ext uri="{BB962C8B-B14F-4D97-AF65-F5344CB8AC3E}">
        <p14:creationId xmlns:p14="http://schemas.microsoft.com/office/powerpoint/2010/main" val="1946275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Qui faut-il traiter par antibiotiques ?</a:t>
            </a:r>
            <a:endParaRPr lang="fr-FR" dirty="0"/>
          </a:p>
        </p:txBody>
      </p:sp>
      <p:sp>
        <p:nvSpPr>
          <p:cNvPr id="3" name="Espace réservé du texte 2"/>
          <p:cNvSpPr>
            <a:spLocks noGrp="1"/>
          </p:cNvSpPr>
          <p:nvPr>
            <p:ph type="body" idx="1"/>
          </p:nvPr>
        </p:nvSpPr>
        <p:spPr/>
        <p:txBody>
          <a:bodyPr>
            <a:normAutofit/>
          </a:bodyPr>
          <a:lstStyle/>
          <a:p>
            <a:r>
              <a:rPr lang="fr-FR" sz="2400" dirty="0" smtClean="0"/>
              <a:t>Question 2</a:t>
            </a:r>
            <a:endParaRPr lang="fr-FR" sz="2400" dirty="0"/>
          </a:p>
        </p:txBody>
      </p:sp>
    </p:spTree>
    <p:extLst>
      <p:ext uri="{BB962C8B-B14F-4D97-AF65-F5344CB8AC3E}">
        <p14:creationId xmlns:p14="http://schemas.microsoft.com/office/powerpoint/2010/main" val="3815963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Patients symptomatiques</a:t>
            </a:r>
            <a:endParaRPr lang="fr-FR" dirty="0"/>
          </a:p>
        </p:txBody>
      </p:sp>
      <p:sp>
        <p:nvSpPr>
          <p:cNvPr id="3" name="Espace réservé du contenu 2"/>
          <p:cNvSpPr>
            <a:spLocks noGrp="1"/>
          </p:cNvSpPr>
          <p:nvPr>
            <p:ph idx="1"/>
          </p:nvPr>
        </p:nvSpPr>
        <p:spPr>
          <a:xfrm>
            <a:off x="549275" y="1901537"/>
            <a:ext cx="8042276" cy="3479400"/>
          </a:xfrm>
        </p:spPr>
        <p:txBody>
          <a:bodyPr>
            <a:normAutofit/>
          </a:bodyPr>
          <a:lstStyle/>
          <a:p>
            <a:r>
              <a:rPr lang="fr-FR" dirty="0" smtClean="0"/>
              <a:t>Il est fortement recommandé de traiter les IUAS symptomatiques après réalisation d’un ECBU (A-III) sauf: </a:t>
            </a:r>
          </a:p>
          <a:p>
            <a:pPr lvl="1"/>
            <a:r>
              <a:rPr lang="fr-FR" dirty="0"/>
              <a:t>L</a:t>
            </a:r>
            <a:r>
              <a:rPr lang="fr-FR" dirty="0" smtClean="0"/>
              <a:t>es </a:t>
            </a:r>
            <a:r>
              <a:rPr lang="fr-FR" dirty="0" err="1" smtClean="0"/>
              <a:t>urgenturies</a:t>
            </a:r>
            <a:r>
              <a:rPr lang="fr-FR" dirty="0"/>
              <a:t> </a:t>
            </a:r>
            <a:r>
              <a:rPr lang="fr-FR" dirty="0" smtClean="0"/>
              <a:t>(impériosité mictionnelle) post résection </a:t>
            </a:r>
            <a:r>
              <a:rPr lang="fr-FR" dirty="0" err="1" smtClean="0"/>
              <a:t>trans-uréthrale</a:t>
            </a:r>
            <a:r>
              <a:rPr lang="fr-FR" dirty="0" smtClean="0"/>
              <a:t> de la prostate ou de la vessie ou dans les suites de la mise en place d’une sonde </a:t>
            </a:r>
            <a:r>
              <a:rPr lang="fr-FR" dirty="0" err="1" smtClean="0"/>
              <a:t>endo</a:t>
            </a:r>
            <a:r>
              <a:rPr lang="fr-FR" dirty="0" smtClean="0"/>
              <a:t>-urétérale (D-III)</a:t>
            </a:r>
          </a:p>
          <a:p>
            <a:pPr lvl="1"/>
            <a:r>
              <a:rPr lang="fr-FR" dirty="0" smtClean="0"/>
              <a:t>Un SIRS* post-opératoire immédiat en l’absence de signes de </a:t>
            </a:r>
            <a:r>
              <a:rPr lang="fr-FR" dirty="0" err="1" smtClean="0"/>
              <a:t>sepsis</a:t>
            </a:r>
            <a:r>
              <a:rPr lang="fr-FR" dirty="0" smtClean="0"/>
              <a:t> grave (D-III)</a:t>
            </a:r>
          </a:p>
        </p:txBody>
      </p:sp>
      <p:sp>
        <p:nvSpPr>
          <p:cNvPr id="7" name="ZoneTexte 6"/>
          <p:cNvSpPr txBox="1"/>
          <p:nvPr/>
        </p:nvSpPr>
        <p:spPr>
          <a:xfrm>
            <a:off x="4215121" y="5657672"/>
            <a:ext cx="5013124" cy="1169551"/>
          </a:xfrm>
          <a:prstGeom prst="rect">
            <a:avLst/>
          </a:prstGeom>
          <a:noFill/>
        </p:spPr>
        <p:txBody>
          <a:bodyPr wrap="none" rtlCol="0">
            <a:spAutoFit/>
          </a:bodyPr>
          <a:lstStyle/>
          <a:p>
            <a:r>
              <a:rPr lang="fr-FR" sz="1400" dirty="0"/>
              <a:t>*</a:t>
            </a:r>
            <a:r>
              <a:rPr lang="fr-FR" sz="1400" dirty="0" smtClean="0"/>
              <a:t>Le SIRS </a:t>
            </a:r>
            <a:r>
              <a:rPr lang="fr-FR" sz="1400" dirty="0"/>
              <a:t>comprend au moins deux des critères suivants:</a:t>
            </a:r>
          </a:p>
          <a:p>
            <a:pPr lvl="1"/>
            <a:r>
              <a:rPr lang="fr-FR" sz="1100" dirty="0"/>
              <a:t>température &lt; 36°C ou &gt; 38°C</a:t>
            </a:r>
          </a:p>
          <a:p>
            <a:pPr lvl="1"/>
            <a:r>
              <a:rPr lang="fr-FR" sz="1100" dirty="0"/>
              <a:t>fréquence cardiaque &gt; 90/min</a:t>
            </a:r>
          </a:p>
          <a:p>
            <a:pPr lvl="1"/>
            <a:r>
              <a:rPr lang="fr-FR" sz="1100" dirty="0"/>
              <a:t>fréquence respiratoire &gt; 20/min ou PaCO2 &lt; 32 mm Hg</a:t>
            </a:r>
          </a:p>
          <a:p>
            <a:pPr lvl="1"/>
            <a:r>
              <a:rPr lang="fr-FR" sz="1100" dirty="0"/>
              <a:t>leucocytes &lt; 4 G/L ou &gt; 12 G/L.</a:t>
            </a:r>
          </a:p>
          <a:p>
            <a:endParaRPr lang="fr-FR" sz="1200" dirty="0"/>
          </a:p>
        </p:txBody>
      </p:sp>
    </p:spTree>
    <p:extLst>
      <p:ext uri="{BB962C8B-B14F-4D97-AF65-F5344CB8AC3E}">
        <p14:creationId xmlns:p14="http://schemas.microsoft.com/office/powerpoint/2010/main" val="2113854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Patients asymptomatiques</a:t>
            </a:r>
            <a:endParaRPr lang="fr-FR" dirty="0"/>
          </a:p>
        </p:txBody>
      </p:sp>
      <p:sp>
        <p:nvSpPr>
          <p:cNvPr id="3" name="Espace réservé du contenu 2"/>
          <p:cNvSpPr>
            <a:spLocks noGrp="1"/>
          </p:cNvSpPr>
          <p:nvPr>
            <p:ph idx="1"/>
          </p:nvPr>
        </p:nvSpPr>
        <p:spPr>
          <a:xfrm>
            <a:off x="549275" y="2099161"/>
            <a:ext cx="8042276" cy="2573007"/>
          </a:xfrm>
        </p:spPr>
        <p:txBody>
          <a:bodyPr/>
          <a:lstStyle/>
          <a:p>
            <a:r>
              <a:rPr lang="fr-FR" dirty="0" smtClean="0"/>
              <a:t>Il est fortement recommandé de ne pas traiter les patients colonisés (E-I) en dehors de: </a:t>
            </a:r>
          </a:p>
          <a:p>
            <a:pPr lvl="1"/>
            <a:r>
              <a:rPr lang="fr-FR" dirty="0" smtClean="0"/>
              <a:t>La grossesse</a:t>
            </a:r>
            <a:endParaRPr lang="fr-FR" dirty="0"/>
          </a:p>
          <a:p>
            <a:pPr lvl="1"/>
            <a:r>
              <a:rPr lang="fr-FR" dirty="0" smtClean="0"/>
              <a:t>La chirurgie urologique</a:t>
            </a:r>
          </a:p>
          <a:p>
            <a:endParaRPr lang="fr-FR" dirty="0"/>
          </a:p>
        </p:txBody>
      </p:sp>
    </p:spTree>
    <p:extLst>
      <p:ext uri="{BB962C8B-B14F-4D97-AF65-F5344CB8AC3E}">
        <p14:creationId xmlns:p14="http://schemas.microsoft.com/office/powerpoint/2010/main" val="3341195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Chirurgie urologique</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Il est fortement recommandé de dépister les colonisations urinaires avant une intervention au contact de l’urine (A-I).</a:t>
            </a:r>
          </a:p>
          <a:p>
            <a:r>
              <a:rPr lang="fr-FR" dirty="0" smtClean="0"/>
              <a:t>Il est fortement recommandé de traiter préventivement une colonisation avant une intervention au contact de l’urine s’il n’est pas possible d’obtenir la stérilité des urines autrement, notamment en retardant l’intervention ou en changeant un dispositif </a:t>
            </a:r>
            <a:r>
              <a:rPr lang="fr-FR" dirty="0" err="1" smtClean="0"/>
              <a:t>endo</a:t>
            </a:r>
            <a:r>
              <a:rPr lang="fr-FR" dirty="0" smtClean="0"/>
              <a:t>-urinaire (A-I).</a:t>
            </a:r>
          </a:p>
          <a:p>
            <a:r>
              <a:rPr lang="fr-FR" dirty="0" smtClean="0"/>
              <a:t>Il est fortement recommandé de traiter les colonisations avant une intervention au contact de l’urine de 48 heures avant l’intervention jusqu’à ablation de la sonde vésicale ou 7 jours au maximum si le retrait de la sonde n’est pas possible (A-III)</a:t>
            </a:r>
          </a:p>
          <a:p>
            <a:r>
              <a:rPr lang="fr-FR" dirty="0" smtClean="0"/>
              <a:t>Il est recommandé de dépister et traiter les colonisations urinaires avant changement de sonde </a:t>
            </a:r>
            <a:r>
              <a:rPr lang="fr-FR" dirty="0" err="1" smtClean="0"/>
              <a:t>endo</a:t>
            </a:r>
            <a:r>
              <a:rPr lang="fr-FR" dirty="0" smtClean="0"/>
              <a:t>-urétérale chez un patient asymptomatique (B-III)</a:t>
            </a:r>
          </a:p>
          <a:p>
            <a:endParaRPr lang="fr-FR" dirty="0" smtClean="0"/>
          </a:p>
          <a:p>
            <a:endParaRPr lang="fr-FR" dirty="0"/>
          </a:p>
        </p:txBody>
      </p:sp>
    </p:spTree>
    <p:extLst>
      <p:ext uri="{BB962C8B-B14F-4D97-AF65-F5344CB8AC3E}">
        <p14:creationId xmlns:p14="http://schemas.microsoft.com/office/powerpoint/2010/main" val="764527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Transplantation rénale</a:t>
            </a:r>
            <a:endParaRPr lang="fr-FR" dirty="0"/>
          </a:p>
        </p:txBody>
      </p:sp>
      <p:sp>
        <p:nvSpPr>
          <p:cNvPr id="3" name="Espace réservé du contenu 2"/>
          <p:cNvSpPr>
            <a:spLocks noGrp="1"/>
          </p:cNvSpPr>
          <p:nvPr>
            <p:ph idx="1"/>
          </p:nvPr>
        </p:nvSpPr>
        <p:spPr>
          <a:xfrm>
            <a:off x="549275" y="1971423"/>
            <a:ext cx="8042276" cy="2483337"/>
          </a:xfrm>
        </p:spPr>
        <p:txBody>
          <a:bodyPr>
            <a:normAutofit/>
          </a:bodyPr>
          <a:lstStyle/>
          <a:p>
            <a:r>
              <a:rPr lang="fr-FR" dirty="0" smtClean="0"/>
              <a:t>Les colonisations </a:t>
            </a:r>
            <a:r>
              <a:rPr lang="fr-FR" b="1" dirty="0" smtClean="0"/>
              <a:t>précoces</a:t>
            </a:r>
            <a:r>
              <a:rPr lang="fr-FR" dirty="0" smtClean="0"/>
              <a:t> sont fréquentes et associées à un sur-risque de </a:t>
            </a:r>
            <a:r>
              <a:rPr lang="fr-FR" dirty="0" err="1" smtClean="0"/>
              <a:t>sepsis</a:t>
            </a:r>
            <a:endParaRPr lang="fr-FR" dirty="0" smtClean="0"/>
          </a:p>
          <a:p>
            <a:r>
              <a:rPr lang="fr-FR" dirty="0" smtClean="0"/>
              <a:t>Les données de la littérature ne permettent pas de </a:t>
            </a:r>
            <a:r>
              <a:rPr lang="fr-FR" dirty="0"/>
              <a:t>f</a:t>
            </a:r>
            <a:r>
              <a:rPr lang="fr-FR" dirty="0" smtClean="0"/>
              <a:t>aire une recommandation en faveur ou non du traitement d’une colonisation </a:t>
            </a:r>
          </a:p>
          <a:p>
            <a:endParaRPr lang="fr-FR" dirty="0" smtClean="0"/>
          </a:p>
          <a:p>
            <a:endParaRPr lang="fr-FR" dirty="0" smtClean="0"/>
          </a:p>
          <a:p>
            <a:endParaRPr lang="fr-FR" dirty="0"/>
          </a:p>
        </p:txBody>
      </p:sp>
    </p:spTree>
    <p:extLst>
      <p:ext uri="{BB962C8B-B14F-4D97-AF65-F5344CB8AC3E}">
        <p14:creationId xmlns:p14="http://schemas.microsoft.com/office/powerpoint/2010/main" val="3821447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Autres situations</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Autres patients immunodéprimés, il n’est pas recommandé de dépister ni traiter les colonisations urinaires (D-III)</a:t>
            </a:r>
          </a:p>
          <a:p>
            <a:r>
              <a:rPr lang="fr-FR" dirty="0" smtClean="0"/>
              <a:t>Avant </a:t>
            </a:r>
            <a:r>
              <a:rPr lang="fr-FR"/>
              <a:t>arthroplastie </a:t>
            </a:r>
            <a:r>
              <a:rPr lang="fr-FR" smtClean="0"/>
              <a:t>réglée de </a:t>
            </a:r>
            <a:r>
              <a:rPr lang="fr-FR" dirty="0" smtClean="0"/>
              <a:t>hanche, </a:t>
            </a:r>
            <a:r>
              <a:rPr lang="fr-FR" dirty="0"/>
              <a:t>de genou (D-II) </a:t>
            </a:r>
            <a:r>
              <a:rPr lang="fr-FR" dirty="0" smtClean="0"/>
              <a:t>ou avant </a:t>
            </a:r>
            <a:r>
              <a:rPr lang="fr-FR" dirty="0"/>
              <a:t>chirurgie cardio-vasculaire (D-III</a:t>
            </a:r>
            <a:r>
              <a:rPr lang="fr-FR" dirty="0" smtClean="0"/>
              <a:t>), il est recommandé de ne pas dépister et de ne pas traiter les colonisations urinaires</a:t>
            </a:r>
          </a:p>
          <a:p>
            <a:r>
              <a:rPr lang="fr-FR" dirty="0" smtClean="0"/>
              <a:t>Avant </a:t>
            </a:r>
            <a:r>
              <a:rPr lang="fr-FR" dirty="0"/>
              <a:t>ablation ou changement de sonde </a:t>
            </a:r>
            <a:r>
              <a:rPr lang="fr-FR" dirty="0" smtClean="0"/>
              <a:t>vésicale, il est recommandé de ne pas traiter les colonisations urinaires (D-II)</a:t>
            </a:r>
          </a:p>
          <a:p>
            <a:r>
              <a:rPr lang="fr-FR" dirty="0" smtClean="0"/>
              <a:t>Chez </a:t>
            </a:r>
            <a:r>
              <a:rPr lang="fr-FR" dirty="0"/>
              <a:t>un patient en auto ou </a:t>
            </a:r>
            <a:r>
              <a:rPr lang="fr-FR" dirty="0" err="1" smtClean="0"/>
              <a:t>hétérosondage</a:t>
            </a:r>
            <a:r>
              <a:rPr lang="fr-FR" dirty="0" smtClean="0"/>
              <a:t>, il est fortement recommandé de ne pas dépister ou traiter une colonisation (E-II)</a:t>
            </a:r>
          </a:p>
          <a:p>
            <a:r>
              <a:rPr lang="fr-FR" dirty="0" smtClean="0"/>
              <a:t>Chez </a:t>
            </a:r>
            <a:r>
              <a:rPr lang="fr-FR" dirty="0"/>
              <a:t>un malade porteur d’une sonde vésicale hospitalisé en </a:t>
            </a:r>
            <a:r>
              <a:rPr lang="fr-FR" dirty="0" smtClean="0"/>
              <a:t>réanimation, il est recommandé de ne pas traiter une colonisation urinaire</a:t>
            </a:r>
          </a:p>
          <a:p>
            <a:endParaRPr lang="fr-FR" dirty="0" smtClean="0"/>
          </a:p>
          <a:p>
            <a:endParaRPr lang="fr-FR" dirty="0" smtClean="0"/>
          </a:p>
          <a:p>
            <a:endParaRPr lang="fr-FR" dirty="0" smtClean="0"/>
          </a:p>
          <a:p>
            <a:endParaRPr lang="fr-FR" dirty="0" smtClean="0"/>
          </a:p>
          <a:p>
            <a:endParaRPr lang="fr-FR" dirty="0" smtClean="0"/>
          </a:p>
          <a:p>
            <a:endParaRPr lang="fr-FR" dirty="0"/>
          </a:p>
        </p:txBody>
      </p:sp>
    </p:spTree>
    <p:extLst>
      <p:ext uri="{BB962C8B-B14F-4D97-AF65-F5344CB8AC3E}">
        <p14:creationId xmlns:p14="http://schemas.microsoft.com/office/powerpoint/2010/main" val="2386763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Comment traiter les infections urinaires associés aux soins ?</a:t>
            </a:r>
            <a:r>
              <a:rPr lang="fr-FR" dirty="0" smtClean="0">
                <a:effectLst/>
              </a:rPr>
              <a:t> </a:t>
            </a:r>
            <a:endParaRPr lang="fr-FR" dirty="0"/>
          </a:p>
        </p:txBody>
      </p:sp>
      <p:sp>
        <p:nvSpPr>
          <p:cNvPr id="3" name="Espace réservé du texte 2"/>
          <p:cNvSpPr>
            <a:spLocks noGrp="1"/>
          </p:cNvSpPr>
          <p:nvPr>
            <p:ph type="body" idx="1"/>
          </p:nvPr>
        </p:nvSpPr>
        <p:spPr/>
        <p:txBody>
          <a:bodyPr>
            <a:normAutofit/>
          </a:bodyPr>
          <a:lstStyle/>
          <a:p>
            <a:r>
              <a:rPr lang="fr-FR" sz="2400" dirty="0" smtClean="0"/>
              <a:t>Question 3</a:t>
            </a:r>
            <a:endParaRPr lang="fr-FR" sz="2400" dirty="0"/>
          </a:p>
        </p:txBody>
      </p:sp>
    </p:spTree>
    <p:extLst>
      <p:ext uri="{BB962C8B-B14F-4D97-AF65-F5344CB8AC3E}">
        <p14:creationId xmlns:p14="http://schemas.microsoft.com/office/powerpoint/2010/main" val="1237312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t>Modalités de l’antibiothérapie</a:t>
            </a:r>
            <a:endParaRPr lang="fr-FR" sz="4000" dirty="0"/>
          </a:p>
        </p:txBody>
      </p:sp>
      <p:sp>
        <p:nvSpPr>
          <p:cNvPr id="3" name="Espace réservé du contenu 2"/>
          <p:cNvSpPr>
            <a:spLocks noGrp="1"/>
          </p:cNvSpPr>
          <p:nvPr>
            <p:ph idx="1"/>
          </p:nvPr>
        </p:nvSpPr>
        <p:spPr/>
        <p:txBody>
          <a:bodyPr>
            <a:normAutofit fontScale="70000" lnSpcReduction="20000"/>
          </a:bodyPr>
          <a:lstStyle/>
          <a:p>
            <a:r>
              <a:rPr lang="fr-FR" dirty="0" smtClean="0"/>
              <a:t>Il est fortement recommandé de mettre en route une antibiothérapie probabiliste </a:t>
            </a:r>
            <a:r>
              <a:rPr lang="fr-FR" b="1" dirty="0" smtClean="0"/>
              <a:t>dans l’heure </a:t>
            </a:r>
            <a:r>
              <a:rPr lang="fr-FR" dirty="0" smtClean="0"/>
              <a:t>qui suit le diagnostic de </a:t>
            </a:r>
            <a:r>
              <a:rPr lang="fr-FR" dirty="0" err="1" smtClean="0"/>
              <a:t>sepsis</a:t>
            </a:r>
            <a:r>
              <a:rPr lang="fr-FR" dirty="0" smtClean="0"/>
              <a:t> grave (A-I) </a:t>
            </a:r>
          </a:p>
          <a:p>
            <a:r>
              <a:rPr lang="fr-FR" dirty="0" smtClean="0"/>
              <a:t>Il est fortement recommandé de mettre en route une antibiothérapie probabiliste </a:t>
            </a:r>
            <a:r>
              <a:rPr lang="fr-FR" b="1" dirty="0" smtClean="0"/>
              <a:t>dans les 12 heures </a:t>
            </a:r>
            <a:r>
              <a:rPr lang="fr-FR" dirty="0" smtClean="0"/>
              <a:t>qui suivent le diagnostic d’infection parenchymateuse (pyélonéphrite, prostatite, </a:t>
            </a:r>
            <a:r>
              <a:rPr lang="fr-FR" dirty="0" err="1" smtClean="0"/>
              <a:t>orchi</a:t>
            </a:r>
            <a:r>
              <a:rPr lang="fr-FR" dirty="0" smtClean="0"/>
              <a:t>-épididymite) (A-III)</a:t>
            </a:r>
          </a:p>
          <a:p>
            <a:r>
              <a:rPr lang="fr-FR" dirty="0" smtClean="0"/>
              <a:t>Dans les autres situations, en l’absence de comorbidité favorisant les infections graves ou de situation à risque, il est fortement recommandé de </a:t>
            </a:r>
            <a:r>
              <a:rPr lang="fr-FR" b="1" dirty="0" smtClean="0"/>
              <a:t>différer</a:t>
            </a:r>
            <a:r>
              <a:rPr lang="fr-FR" dirty="0" smtClean="0"/>
              <a:t> l’antibiothérapie afin de l’adapter aux résultats de l’ECBU (A-III)</a:t>
            </a:r>
          </a:p>
          <a:p>
            <a:r>
              <a:rPr lang="fr-FR" dirty="0" smtClean="0"/>
              <a:t>Il est fortement recommandé de réserver l’usage des aminosides en association aux cas où existent des signes initiaux de gravité ou en cas de risque de BMR (A-III)</a:t>
            </a:r>
          </a:p>
          <a:p>
            <a:r>
              <a:rPr lang="fr-FR" dirty="0" smtClean="0"/>
              <a:t>Il est fortement recommandé de ne pas prescrire les aminosides plus de 72 heures lorsqu’ils sont prescrits en association (A-II)</a:t>
            </a:r>
          </a:p>
          <a:p>
            <a:endParaRPr lang="fr-FR" dirty="0" smtClean="0"/>
          </a:p>
          <a:p>
            <a:endParaRPr lang="fr-FR" dirty="0"/>
          </a:p>
        </p:txBody>
      </p:sp>
    </p:spTree>
    <p:extLst>
      <p:ext uri="{BB962C8B-B14F-4D97-AF65-F5344CB8AC3E}">
        <p14:creationId xmlns:p14="http://schemas.microsoft.com/office/powerpoint/2010/main" val="3267438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Sociétés savantes</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buNone/>
            </a:pPr>
            <a:r>
              <a:rPr lang="fr-FR" dirty="0" smtClean="0"/>
              <a:t>Co-promotion SPILF, AFU, SF2H</a:t>
            </a:r>
          </a:p>
          <a:p>
            <a:pPr marL="0" indent="0">
              <a:buNone/>
            </a:pPr>
            <a:endParaRPr lang="fr-FR" dirty="0"/>
          </a:p>
          <a:p>
            <a:pPr marL="0" indent="0">
              <a:buNone/>
            </a:pPr>
            <a:r>
              <a:rPr lang="fr-FR" dirty="0" smtClean="0"/>
              <a:t>Sociétés partenaires</a:t>
            </a:r>
          </a:p>
          <a:p>
            <a:pPr algn="l"/>
            <a:r>
              <a:rPr lang="fr-FR" dirty="0" smtClean="0"/>
              <a:t>Société Française de Microbiologie</a:t>
            </a:r>
          </a:p>
          <a:p>
            <a:pPr algn="l"/>
            <a:r>
              <a:rPr lang="fr-FR" dirty="0" smtClean="0"/>
              <a:t>Société de Réanimation de Langue Française</a:t>
            </a:r>
          </a:p>
          <a:p>
            <a:pPr algn="l"/>
            <a:r>
              <a:rPr lang="fr-FR" dirty="0" smtClean="0"/>
              <a:t>Société Française d’Anesthésie Réanimation</a:t>
            </a:r>
          </a:p>
          <a:p>
            <a:pPr algn="l"/>
            <a:r>
              <a:rPr lang="fr-FR" dirty="0" smtClean="0"/>
              <a:t>Société Française de Gériatrie</a:t>
            </a:r>
          </a:p>
          <a:p>
            <a:pPr algn="l"/>
            <a:r>
              <a:rPr lang="fr-FR" dirty="0" smtClean="0"/>
              <a:t>Association des Infirmières en Urologie</a:t>
            </a:r>
          </a:p>
          <a:p>
            <a:endParaRPr lang="fr-FR" dirty="0"/>
          </a:p>
        </p:txBody>
      </p:sp>
    </p:spTree>
    <p:extLst>
      <p:ext uri="{BB962C8B-B14F-4D97-AF65-F5344CB8AC3E}">
        <p14:creationId xmlns:p14="http://schemas.microsoft.com/office/powerpoint/2010/main" val="3978426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Antibiothérapie probabiliste</a:t>
            </a:r>
            <a:endParaRPr lang="fr-FR" dirty="0"/>
          </a:p>
        </p:txBody>
      </p:sp>
      <p:sp>
        <p:nvSpPr>
          <p:cNvPr id="3" name="Espace réservé du contenu 2"/>
          <p:cNvSpPr>
            <a:spLocks noGrp="1"/>
          </p:cNvSpPr>
          <p:nvPr>
            <p:ph idx="1"/>
          </p:nvPr>
        </p:nvSpPr>
        <p:spPr>
          <a:xfrm>
            <a:off x="549275" y="1600200"/>
            <a:ext cx="8042276" cy="4964875"/>
          </a:xfrm>
        </p:spPr>
        <p:txBody>
          <a:bodyPr>
            <a:normAutofit fontScale="70000" lnSpcReduction="20000"/>
          </a:bodyPr>
          <a:lstStyle/>
          <a:p>
            <a:r>
              <a:rPr lang="fr-FR" dirty="0"/>
              <a:t>Cystite postopératoire </a:t>
            </a:r>
            <a:r>
              <a:rPr lang="fr-FR" sz="2300" dirty="0"/>
              <a:t>(par ordre de préférence</a:t>
            </a:r>
            <a:r>
              <a:rPr lang="fr-FR" sz="2300" dirty="0" smtClean="0"/>
              <a:t>)</a:t>
            </a:r>
          </a:p>
          <a:p>
            <a:pPr lvl="1"/>
            <a:r>
              <a:rPr lang="fr-FR" dirty="0" smtClean="0"/>
              <a:t>Si le traitement ne peut être différé : fosfomycine – </a:t>
            </a:r>
            <a:r>
              <a:rPr lang="fr-FR" dirty="0" err="1" smtClean="0"/>
              <a:t>trométamol</a:t>
            </a:r>
            <a:r>
              <a:rPr lang="fr-FR" dirty="0" smtClean="0"/>
              <a:t> (une dose en attendant l’antibiogramme), nitrofurantoïne, </a:t>
            </a:r>
            <a:r>
              <a:rPr lang="fr-FR" dirty="0" err="1" smtClean="0"/>
              <a:t>fluoroquinolone</a:t>
            </a:r>
            <a:endParaRPr lang="fr-FR" dirty="0" smtClean="0"/>
          </a:p>
          <a:p>
            <a:r>
              <a:rPr lang="fr-FR" dirty="0" smtClean="0"/>
              <a:t>Pyélonéphrite </a:t>
            </a:r>
            <a:r>
              <a:rPr lang="fr-FR" sz="2300" dirty="0" smtClean="0"/>
              <a:t>(par ordre de préférence)</a:t>
            </a:r>
          </a:p>
          <a:p>
            <a:pPr lvl="1"/>
            <a:r>
              <a:rPr lang="fr-FR" dirty="0" err="1" smtClean="0"/>
              <a:t>pipéracilline</a:t>
            </a:r>
            <a:r>
              <a:rPr lang="fr-FR" dirty="0" smtClean="0"/>
              <a:t> + </a:t>
            </a:r>
            <a:r>
              <a:rPr lang="fr-FR" dirty="0" err="1" smtClean="0"/>
              <a:t>tazobactam</a:t>
            </a:r>
            <a:r>
              <a:rPr lang="fr-FR" dirty="0" smtClean="0"/>
              <a:t> (intérêt du spectre sur </a:t>
            </a:r>
            <a:r>
              <a:rPr lang="fr-FR" i="1" dirty="0" smtClean="0"/>
              <a:t>P. aeruginosa </a:t>
            </a:r>
            <a:r>
              <a:rPr lang="fr-FR" dirty="0" smtClean="0"/>
              <a:t>et entérocoque), </a:t>
            </a:r>
            <a:r>
              <a:rPr lang="fr-FR" dirty="0" err="1" smtClean="0"/>
              <a:t>ceftriaxone</a:t>
            </a:r>
            <a:r>
              <a:rPr lang="fr-FR" dirty="0" smtClean="0"/>
              <a:t>, </a:t>
            </a:r>
            <a:r>
              <a:rPr lang="fr-FR" dirty="0" err="1" smtClean="0"/>
              <a:t>cefotaxime</a:t>
            </a:r>
            <a:r>
              <a:rPr lang="fr-FR" dirty="0" smtClean="0"/>
              <a:t>. Si allergie aux bêta-lactamines : aminosides</a:t>
            </a:r>
          </a:p>
          <a:p>
            <a:pPr lvl="1"/>
            <a:r>
              <a:rPr lang="fr-FR" dirty="0" smtClean="0"/>
              <a:t>Si l’examen direct de l’ECBU met en évidence des CGP : amoxicilline – acide clavulanique (ajouter un aminoside si risque de SARM). Si allergie aux bêta-lactamines : </a:t>
            </a:r>
            <a:r>
              <a:rPr lang="fr-FR" dirty="0" err="1" smtClean="0"/>
              <a:t>glycopeptide</a:t>
            </a:r>
            <a:r>
              <a:rPr lang="fr-FR" dirty="0" smtClean="0"/>
              <a:t>.</a:t>
            </a:r>
          </a:p>
          <a:p>
            <a:pPr lvl="1"/>
            <a:r>
              <a:rPr lang="fr-FR" dirty="0" smtClean="0"/>
              <a:t>EBLSE (facteurs de risque notamment colonisation connue, voyageur en contact avec le milieu de soin, antibiothérapie large spectre récente) : ajout de l’amikacine.</a:t>
            </a:r>
          </a:p>
          <a:p>
            <a:r>
              <a:rPr lang="fr-FR" dirty="0"/>
              <a:t>Prostatite </a:t>
            </a:r>
            <a:r>
              <a:rPr lang="fr-FR" sz="2300" dirty="0"/>
              <a:t>(par ordre de préférence</a:t>
            </a:r>
            <a:r>
              <a:rPr lang="fr-FR" sz="2300" dirty="0" smtClean="0"/>
              <a:t>)</a:t>
            </a:r>
          </a:p>
          <a:p>
            <a:pPr lvl="1"/>
            <a:r>
              <a:rPr lang="fr-FR" dirty="0" err="1" smtClean="0"/>
              <a:t>Ceftriaxone</a:t>
            </a:r>
            <a:r>
              <a:rPr lang="fr-FR" dirty="0" smtClean="0"/>
              <a:t>, </a:t>
            </a:r>
            <a:r>
              <a:rPr lang="fr-FR" dirty="0" err="1" smtClean="0"/>
              <a:t>cefotaxime</a:t>
            </a:r>
            <a:r>
              <a:rPr lang="fr-FR" dirty="0" smtClean="0"/>
              <a:t>, </a:t>
            </a:r>
            <a:r>
              <a:rPr lang="fr-FR" dirty="0" err="1" smtClean="0"/>
              <a:t>pipéracilline</a:t>
            </a:r>
            <a:r>
              <a:rPr lang="fr-FR" dirty="0" smtClean="0"/>
              <a:t> + </a:t>
            </a:r>
            <a:r>
              <a:rPr lang="fr-FR" dirty="0" err="1" smtClean="0"/>
              <a:t>tazobactam</a:t>
            </a:r>
            <a:r>
              <a:rPr lang="fr-FR" dirty="0" smtClean="0"/>
              <a:t>. Si allergie aux bêta-lactamines : cotrimoxazole ou </a:t>
            </a:r>
            <a:r>
              <a:rPr lang="fr-FR" dirty="0" err="1" smtClean="0"/>
              <a:t>fluoroquinolone</a:t>
            </a:r>
            <a:r>
              <a:rPr lang="fr-FR" dirty="0" smtClean="0"/>
              <a:t>. Si facteurs de risque d’EBLSE: ajout de l’amikacine.</a:t>
            </a:r>
          </a:p>
          <a:p>
            <a:r>
              <a:rPr lang="fr-FR" dirty="0" smtClean="0"/>
              <a:t>En cas de </a:t>
            </a:r>
            <a:r>
              <a:rPr lang="fr-FR" dirty="0" err="1" smtClean="0"/>
              <a:t>sepsis</a:t>
            </a:r>
            <a:r>
              <a:rPr lang="fr-FR" dirty="0" smtClean="0"/>
              <a:t> grave ajouter l’amikacine.</a:t>
            </a:r>
          </a:p>
          <a:p>
            <a:endParaRPr lang="fr-FR" dirty="0"/>
          </a:p>
        </p:txBody>
      </p:sp>
    </p:spTree>
    <p:extLst>
      <p:ext uri="{BB962C8B-B14F-4D97-AF65-F5344CB8AC3E}">
        <p14:creationId xmlns:p14="http://schemas.microsoft.com/office/powerpoint/2010/main" val="832697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9275" y="244342"/>
            <a:ext cx="8042276" cy="1336956"/>
          </a:xfrm>
        </p:spPr>
        <p:txBody>
          <a:bodyPr/>
          <a:lstStyle/>
          <a:p>
            <a:r>
              <a:rPr lang="fr-FR" smtClean="0"/>
              <a:t>Antibiothérapie documentée</a:t>
            </a:r>
            <a:endParaRPr lang="fr-FR" dirty="0"/>
          </a:p>
        </p:txBody>
      </p:sp>
      <p:sp>
        <p:nvSpPr>
          <p:cNvPr id="3" name="Espace réservé du contenu 2"/>
          <p:cNvSpPr>
            <a:spLocks noGrp="1"/>
          </p:cNvSpPr>
          <p:nvPr>
            <p:ph idx="1"/>
          </p:nvPr>
        </p:nvSpPr>
        <p:spPr>
          <a:xfrm>
            <a:off x="549275" y="1736967"/>
            <a:ext cx="8042276" cy="4343400"/>
          </a:xfrm>
        </p:spPr>
        <p:txBody>
          <a:bodyPr/>
          <a:lstStyle/>
          <a:p>
            <a:r>
              <a:rPr lang="fr-FR" dirty="0" smtClean="0"/>
              <a:t>Il faut appliquer les recommandations « infections urinaires communautaires ».</a:t>
            </a:r>
            <a:endParaRPr lang="fr-FR" dirty="0"/>
          </a:p>
        </p:txBody>
      </p:sp>
    </p:spTree>
    <p:extLst>
      <p:ext uri="{BB962C8B-B14F-4D97-AF65-F5344CB8AC3E}">
        <p14:creationId xmlns:p14="http://schemas.microsoft.com/office/powerpoint/2010/main" val="3124615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t>Durée de traitement - Suivi</a:t>
            </a:r>
            <a:endParaRPr lang="fr-FR" sz="4000" dirty="0"/>
          </a:p>
        </p:txBody>
      </p:sp>
      <p:sp>
        <p:nvSpPr>
          <p:cNvPr id="3" name="Espace réservé du contenu 2"/>
          <p:cNvSpPr>
            <a:spLocks noGrp="1"/>
          </p:cNvSpPr>
          <p:nvPr>
            <p:ph idx="1"/>
          </p:nvPr>
        </p:nvSpPr>
        <p:spPr/>
        <p:txBody>
          <a:bodyPr>
            <a:normAutofit fontScale="85000" lnSpcReduction="20000"/>
          </a:bodyPr>
          <a:lstStyle/>
          <a:p>
            <a:r>
              <a:rPr lang="fr-FR" dirty="0" smtClean="0"/>
              <a:t>Il est recommandé de traiter 5 à 7 jours les cystites associées aux soins (B-III)</a:t>
            </a:r>
          </a:p>
          <a:p>
            <a:r>
              <a:rPr lang="fr-FR" dirty="0" smtClean="0"/>
              <a:t>Un traitement de 3 jours peut être proposé chez la femme de moins de 75 ans en cas d’amélioration des signes après ablation de la sonde vésicale (B-III)</a:t>
            </a:r>
          </a:p>
          <a:p>
            <a:r>
              <a:rPr lang="fr-FR" dirty="0" smtClean="0"/>
              <a:t>Il est recommandé de traiter 10 jours les pyélonéphrites ou </a:t>
            </a:r>
            <a:r>
              <a:rPr lang="fr-FR" dirty="0" err="1" smtClean="0"/>
              <a:t>orchi</a:t>
            </a:r>
            <a:r>
              <a:rPr lang="fr-FR" dirty="0" smtClean="0"/>
              <a:t>-épididymites associées aux soins (B-III)</a:t>
            </a:r>
          </a:p>
          <a:p>
            <a:r>
              <a:rPr lang="fr-FR" dirty="0" smtClean="0"/>
              <a:t>Il est recommandé de traiter 14 jours les prostatites associées aux soins (B-III)</a:t>
            </a:r>
          </a:p>
          <a:p>
            <a:r>
              <a:rPr lang="fr-FR" dirty="0" smtClean="0"/>
              <a:t>Il est recommandé de ne pas réaliser un ECBU de contrôle 48-72 heures après le début d’un traitement sauf en cas de non réponse clinique au traitement ou en cas d’aggravation clinique (D-III)</a:t>
            </a:r>
          </a:p>
          <a:p>
            <a:endParaRPr lang="fr-FR" dirty="0" smtClean="0"/>
          </a:p>
          <a:p>
            <a:endParaRPr lang="fr-FR" dirty="0"/>
          </a:p>
        </p:txBody>
      </p:sp>
    </p:spTree>
    <p:extLst>
      <p:ext uri="{BB962C8B-B14F-4D97-AF65-F5344CB8AC3E}">
        <p14:creationId xmlns:p14="http://schemas.microsoft.com/office/powerpoint/2010/main" val="237717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smtClean="0"/>
              <a:t>Gestion des dispositifs </a:t>
            </a:r>
            <a:r>
              <a:rPr lang="fr-FR" sz="3200" dirty="0" err="1" smtClean="0"/>
              <a:t>endo</a:t>
            </a:r>
            <a:r>
              <a:rPr lang="fr-FR" sz="3200" dirty="0" smtClean="0"/>
              <a:t>-urinaires</a:t>
            </a:r>
            <a:endParaRPr lang="fr-FR" sz="3200" dirty="0"/>
          </a:p>
        </p:txBody>
      </p:sp>
      <p:sp>
        <p:nvSpPr>
          <p:cNvPr id="3" name="Espace réservé du contenu 2"/>
          <p:cNvSpPr>
            <a:spLocks noGrp="1"/>
          </p:cNvSpPr>
          <p:nvPr>
            <p:ph idx="1"/>
          </p:nvPr>
        </p:nvSpPr>
        <p:spPr>
          <a:xfrm>
            <a:off x="549275" y="1600201"/>
            <a:ext cx="8042276" cy="4857544"/>
          </a:xfrm>
        </p:spPr>
        <p:txBody>
          <a:bodyPr>
            <a:normAutofit fontScale="77500" lnSpcReduction="20000"/>
          </a:bodyPr>
          <a:lstStyle/>
          <a:p>
            <a:r>
              <a:rPr lang="fr-FR" dirty="0" smtClean="0"/>
              <a:t>En cas d’IUAS sur </a:t>
            </a:r>
            <a:r>
              <a:rPr lang="fr-FR" b="1" dirty="0" smtClean="0"/>
              <a:t>sonde urinaire</a:t>
            </a:r>
            <a:r>
              <a:rPr lang="fr-FR" dirty="0" smtClean="0"/>
              <a:t>, il est fortement recommandé de retirer la </a:t>
            </a:r>
            <a:r>
              <a:rPr lang="fr-FR" b="1" dirty="0" smtClean="0"/>
              <a:t>sonde urinaire</a:t>
            </a:r>
            <a:r>
              <a:rPr lang="fr-FR" dirty="0" smtClean="0"/>
              <a:t>, ou de la changer lorsque le drainage est indispensable (A-III)</a:t>
            </a:r>
          </a:p>
          <a:p>
            <a:endParaRPr lang="fr-FR" dirty="0" smtClean="0"/>
          </a:p>
          <a:p>
            <a:endParaRPr lang="fr-FR" dirty="0" smtClean="0"/>
          </a:p>
          <a:p>
            <a:r>
              <a:rPr lang="fr-FR" dirty="0" smtClean="0"/>
              <a:t>Chez un futur opéré urologique dont la </a:t>
            </a:r>
            <a:r>
              <a:rPr lang="fr-FR" b="1" dirty="0" smtClean="0"/>
              <a:t>sonde à demeure </a:t>
            </a:r>
            <a:r>
              <a:rPr lang="fr-FR" dirty="0" smtClean="0"/>
              <a:t>est colonisée, il est recommandé: </a:t>
            </a:r>
          </a:p>
          <a:p>
            <a:pPr lvl="1"/>
            <a:r>
              <a:rPr lang="fr-FR" dirty="0" smtClean="0"/>
              <a:t>de changer la sonde après 24 heures d’antibiothérapie à visée curative</a:t>
            </a:r>
          </a:p>
          <a:p>
            <a:pPr lvl="1"/>
            <a:r>
              <a:rPr lang="fr-FR" dirty="0" smtClean="0"/>
              <a:t>d’opérer après au moins 48 heures d’antibiothérapie</a:t>
            </a:r>
          </a:p>
          <a:p>
            <a:pPr lvl="1"/>
            <a:r>
              <a:rPr lang="fr-FR" dirty="0" smtClean="0"/>
              <a:t>de maintenir les antibiotiques uniquement jusqu’à l’ablation de la sonde vésicale ou 7 jours maximum si le retrait de la sonde n’est pas possible (B-III)</a:t>
            </a:r>
          </a:p>
          <a:p>
            <a:r>
              <a:rPr lang="fr-FR" dirty="0" smtClean="0"/>
              <a:t>Il est fortement recommandé de traiter une IUAS avant changement de </a:t>
            </a:r>
            <a:r>
              <a:rPr lang="fr-FR" b="1" dirty="0" smtClean="0"/>
              <a:t>sonde </a:t>
            </a:r>
            <a:r>
              <a:rPr lang="fr-FR" b="1" dirty="0" err="1" smtClean="0"/>
              <a:t>endo</a:t>
            </a:r>
            <a:r>
              <a:rPr lang="fr-FR" b="1" dirty="0" smtClean="0"/>
              <a:t>-urétérale </a:t>
            </a:r>
            <a:r>
              <a:rPr lang="fr-FR" dirty="0" smtClean="0"/>
              <a:t>(A-II)</a:t>
            </a:r>
          </a:p>
          <a:p>
            <a:endParaRPr lang="fr-FR" dirty="0" smtClean="0"/>
          </a:p>
          <a:p>
            <a:endParaRPr lang="fr-FR" dirty="0"/>
          </a:p>
        </p:txBody>
      </p:sp>
      <p:sp>
        <p:nvSpPr>
          <p:cNvPr id="4" name="ZoneTexte 3"/>
          <p:cNvSpPr txBox="1"/>
          <p:nvPr/>
        </p:nvSpPr>
        <p:spPr>
          <a:xfrm>
            <a:off x="646110" y="2585336"/>
            <a:ext cx="7866025" cy="707886"/>
          </a:xfrm>
          <a:prstGeom prst="rect">
            <a:avLst/>
          </a:prstGeom>
          <a:noFill/>
          <a:ln w="38100" cmpd="sng">
            <a:solidFill>
              <a:srgbClr val="000090"/>
            </a:solidFill>
          </a:ln>
        </p:spPr>
        <p:txBody>
          <a:bodyPr wrap="square" rtlCol="0">
            <a:spAutoFit/>
          </a:bodyPr>
          <a:lstStyle/>
          <a:p>
            <a:r>
              <a:rPr lang="fr-FR" sz="2000" dirty="0">
                <a:solidFill>
                  <a:schemeClr val="tx1">
                    <a:lumMod val="65000"/>
                    <a:lumOff val="35000"/>
                  </a:schemeClr>
                </a:solidFill>
              </a:rPr>
              <a:t>Il est recommandé d’effectuer ce changement de la </a:t>
            </a:r>
            <a:r>
              <a:rPr lang="fr-FR" sz="2000" b="1" dirty="0">
                <a:solidFill>
                  <a:schemeClr val="tx1">
                    <a:lumMod val="65000"/>
                    <a:lumOff val="35000"/>
                  </a:schemeClr>
                </a:solidFill>
              </a:rPr>
              <a:t>sonde urinaire</a:t>
            </a:r>
            <a:r>
              <a:rPr lang="fr-FR" sz="2000" dirty="0">
                <a:solidFill>
                  <a:schemeClr val="tx1">
                    <a:lumMod val="65000"/>
                    <a:lumOff val="35000"/>
                  </a:schemeClr>
                </a:solidFill>
              </a:rPr>
              <a:t> 24h après le début de l’antibiothérapie (B-III)</a:t>
            </a:r>
          </a:p>
        </p:txBody>
      </p:sp>
    </p:spTree>
    <p:extLst>
      <p:ext uri="{BB962C8B-B14F-4D97-AF65-F5344CB8AC3E}">
        <p14:creationId xmlns:p14="http://schemas.microsoft.com/office/powerpoint/2010/main" val="2935635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Candiduries</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Il est fortement recommandé </a:t>
            </a:r>
            <a:r>
              <a:rPr lang="fr-FR" b="1" dirty="0" smtClean="0"/>
              <a:t>de ne pas traiter </a:t>
            </a:r>
            <a:r>
              <a:rPr lang="fr-FR" dirty="0" smtClean="0"/>
              <a:t>les colonisations à </a:t>
            </a:r>
            <a:r>
              <a:rPr lang="fr-FR" i="1" dirty="0" smtClean="0"/>
              <a:t>Candida </a:t>
            </a:r>
            <a:r>
              <a:rPr lang="fr-FR" i="1" dirty="0" err="1" smtClean="0"/>
              <a:t>spp</a:t>
            </a:r>
            <a:r>
              <a:rPr lang="fr-FR" i="1" dirty="0" smtClean="0"/>
              <a:t>. </a:t>
            </a:r>
            <a:r>
              <a:rPr lang="fr-FR" dirty="0" smtClean="0"/>
              <a:t>en dehors des périodes préopératoires d’urologie (A-II)</a:t>
            </a:r>
          </a:p>
          <a:p>
            <a:r>
              <a:rPr lang="fr-FR" dirty="0" smtClean="0"/>
              <a:t>Il est fortement recommandé d’utiliser le </a:t>
            </a:r>
            <a:r>
              <a:rPr lang="fr-FR" dirty="0" err="1" smtClean="0"/>
              <a:t>fluconazole</a:t>
            </a:r>
            <a:r>
              <a:rPr lang="fr-FR" dirty="0" smtClean="0"/>
              <a:t> per os 48h avant et après chirurgie urologique d’un malade colonisé à </a:t>
            </a:r>
            <a:r>
              <a:rPr lang="fr-FR" i="1" dirty="0" smtClean="0"/>
              <a:t>C. </a:t>
            </a:r>
            <a:r>
              <a:rPr lang="fr-FR" i="1" dirty="0" err="1" smtClean="0"/>
              <a:t>albicans</a:t>
            </a:r>
            <a:r>
              <a:rPr lang="fr-FR" i="1" dirty="0" smtClean="0"/>
              <a:t> </a:t>
            </a:r>
            <a:r>
              <a:rPr lang="fr-FR" dirty="0" smtClean="0"/>
              <a:t>(A-II)</a:t>
            </a:r>
          </a:p>
          <a:p>
            <a:r>
              <a:rPr lang="fr-FR" dirty="0" smtClean="0"/>
              <a:t>Prise en charge des </a:t>
            </a:r>
            <a:r>
              <a:rPr lang="fr-FR" dirty="0" err="1" smtClean="0"/>
              <a:t>candiduries</a:t>
            </a:r>
            <a:r>
              <a:rPr lang="fr-FR" dirty="0" smtClean="0"/>
              <a:t> symptomatiques: </a:t>
            </a:r>
          </a:p>
          <a:p>
            <a:pPr lvl="1"/>
            <a:r>
              <a:rPr lang="fr-FR" dirty="0" smtClean="0"/>
              <a:t>Il est fortement recommandé de traiter les cystites associées aux soins dues à </a:t>
            </a:r>
            <a:r>
              <a:rPr lang="fr-FR" i="1" dirty="0" smtClean="0"/>
              <a:t>Candida </a:t>
            </a:r>
            <a:r>
              <a:rPr lang="fr-FR" i="1" dirty="0" err="1" smtClean="0"/>
              <a:t>spp</a:t>
            </a:r>
            <a:r>
              <a:rPr lang="fr-FR" dirty="0" smtClean="0"/>
              <a:t>. par 7 jours de </a:t>
            </a:r>
            <a:r>
              <a:rPr lang="fr-FR" dirty="0" err="1" smtClean="0"/>
              <a:t>fluconazole</a:t>
            </a:r>
            <a:r>
              <a:rPr lang="fr-FR" dirty="0" smtClean="0"/>
              <a:t> per os (A-II)</a:t>
            </a:r>
          </a:p>
          <a:p>
            <a:pPr lvl="1"/>
            <a:r>
              <a:rPr lang="fr-FR" dirty="0" smtClean="0"/>
              <a:t>Il est recommandé de traiter les pyélonéphrites associées aux soins dues à </a:t>
            </a:r>
            <a:r>
              <a:rPr lang="fr-FR" i="1" dirty="0" smtClean="0"/>
              <a:t>Candida </a:t>
            </a:r>
            <a:r>
              <a:rPr lang="fr-FR" i="1" dirty="0" err="1" smtClean="0"/>
              <a:t>spp</a:t>
            </a:r>
            <a:r>
              <a:rPr lang="fr-FR" dirty="0" smtClean="0"/>
              <a:t>. par 14 jours de </a:t>
            </a:r>
            <a:r>
              <a:rPr lang="fr-FR" dirty="0" err="1" smtClean="0"/>
              <a:t>fluconazole</a:t>
            </a:r>
            <a:r>
              <a:rPr lang="fr-FR" dirty="0" smtClean="0"/>
              <a:t> (B-III)</a:t>
            </a:r>
          </a:p>
          <a:p>
            <a:pPr lvl="1"/>
            <a:endParaRPr lang="fr-FR" dirty="0"/>
          </a:p>
        </p:txBody>
      </p:sp>
    </p:spTree>
    <p:extLst>
      <p:ext uri="{BB962C8B-B14F-4D97-AF65-F5344CB8AC3E}">
        <p14:creationId xmlns:p14="http://schemas.microsoft.com/office/powerpoint/2010/main" val="1996931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Comment prévenir les infections sur matériel de drainage urinaire ?</a:t>
            </a:r>
            <a:br>
              <a:rPr lang="fr-FR" dirty="0"/>
            </a:br>
            <a:endParaRPr lang="fr-FR" dirty="0"/>
          </a:p>
        </p:txBody>
      </p:sp>
      <p:sp>
        <p:nvSpPr>
          <p:cNvPr id="3" name="Espace réservé du texte 2"/>
          <p:cNvSpPr>
            <a:spLocks noGrp="1"/>
          </p:cNvSpPr>
          <p:nvPr>
            <p:ph type="body" idx="1"/>
          </p:nvPr>
        </p:nvSpPr>
        <p:spPr/>
        <p:txBody>
          <a:bodyPr>
            <a:normAutofit/>
          </a:bodyPr>
          <a:lstStyle/>
          <a:p>
            <a:r>
              <a:rPr lang="fr-FR" sz="2400" dirty="0" smtClean="0"/>
              <a:t>Question 4</a:t>
            </a:r>
            <a:endParaRPr lang="fr-FR" sz="2400" dirty="0"/>
          </a:p>
        </p:txBody>
      </p:sp>
    </p:spTree>
    <p:extLst>
      <p:ext uri="{BB962C8B-B14F-4D97-AF65-F5344CB8AC3E}">
        <p14:creationId xmlns:p14="http://schemas.microsoft.com/office/powerpoint/2010/main" val="273400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t>Indications du drainage vésical</a:t>
            </a:r>
            <a:endParaRPr lang="fr-FR" sz="4000" dirty="0"/>
          </a:p>
        </p:txBody>
      </p:sp>
      <p:sp>
        <p:nvSpPr>
          <p:cNvPr id="3" name="Espace réservé du contenu 2"/>
          <p:cNvSpPr>
            <a:spLocks noGrp="1"/>
          </p:cNvSpPr>
          <p:nvPr>
            <p:ph idx="1"/>
          </p:nvPr>
        </p:nvSpPr>
        <p:spPr/>
        <p:txBody>
          <a:bodyPr>
            <a:normAutofit fontScale="77500" lnSpcReduction="20000"/>
          </a:bodyPr>
          <a:lstStyle/>
          <a:p>
            <a:r>
              <a:rPr lang="fr-FR" dirty="0" smtClean="0"/>
              <a:t>Il est fortement recommandé de ne pas mettre en place un drainage vésical chez le patient ayant une miction spontanée et n’ayant pas de résidu post mictionnel (E-III) </a:t>
            </a:r>
          </a:p>
          <a:p>
            <a:r>
              <a:rPr lang="fr-FR" dirty="0" smtClean="0"/>
              <a:t>Il est recommandé de ne pas mettre en place un drainage systématique en dehors des situations suivantes (E-II):</a:t>
            </a:r>
          </a:p>
          <a:p>
            <a:pPr lvl="1"/>
            <a:r>
              <a:rPr lang="fr-FR" dirty="0" smtClean="0"/>
              <a:t>Chirurgie pelvienne et </a:t>
            </a:r>
            <a:r>
              <a:rPr lang="fr-FR" dirty="0" err="1" smtClean="0"/>
              <a:t>urétro</a:t>
            </a:r>
            <a:r>
              <a:rPr lang="fr-FR" dirty="0" smtClean="0"/>
              <a:t>-vésico-prostatique.</a:t>
            </a:r>
          </a:p>
          <a:p>
            <a:pPr lvl="1"/>
            <a:r>
              <a:rPr lang="fr-FR" dirty="0" smtClean="0"/>
              <a:t>Anesthésie générale supérieure à 3 heures.</a:t>
            </a:r>
          </a:p>
          <a:p>
            <a:pPr lvl="1"/>
            <a:r>
              <a:rPr lang="fr-FR" dirty="0" smtClean="0"/>
              <a:t>Chirurgie à risque hémorragique pour une surveillance de la diurèse</a:t>
            </a:r>
          </a:p>
          <a:p>
            <a:pPr lvl="1"/>
            <a:r>
              <a:rPr lang="fr-FR" dirty="0" smtClean="0"/>
              <a:t>sauf avis contraire motivé du chirurgien et/ou de l'anesthésiste responsables  </a:t>
            </a:r>
          </a:p>
          <a:p>
            <a:r>
              <a:rPr lang="fr-FR" dirty="0" smtClean="0"/>
              <a:t>Il est fortement recommandé de ne pas mettre en place un drainage vésical permanent chez un patient avec une atteinte de la moelle épinière ou un autre trouble de la vidange vésicale pouvant bénéficier d’un sondage intermittent (A-III)</a:t>
            </a:r>
          </a:p>
          <a:p>
            <a:pPr marL="0" indent="0">
              <a:buNone/>
            </a:pPr>
            <a:endParaRPr lang="fr-FR" dirty="0"/>
          </a:p>
        </p:txBody>
      </p:sp>
    </p:spTree>
    <p:extLst>
      <p:ext uri="{BB962C8B-B14F-4D97-AF65-F5344CB8AC3E}">
        <p14:creationId xmlns:p14="http://schemas.microsoft.com/office/powerpoint/2010/main" val="2019656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t>Modalités du drainage vésical</a:t>
            </a:r>
            <a:endParaRPr lang="fr-FR" sz="4000" dirty="0"/>
          </a:p>
        </p:txBody>
      </p:sp>
      <p:sp>
        <p:nvSpPr>
          <p:cNvPr id="3" name="Espace réservé du contenu 2"/>
          <p:cNvSpPr>
            <a:spLocks noGrp="1"/>
          </p:cNvSpPr>
          <p:nvPr>
            <p:ph idx="1"/>
          </p:nvPr>
        </p:nvSpPr>
        <p:spPr>
          <a:xfrm>
            <a:off x="549275" y="1600200"/>
            <a:ext cx="8042276" cy="5107983"/>
          </a:xfrm>
        </p:spPr>
        <p:txBody>
          <a:bodyPr>
            <a:normAutofit fontScale="77500" lnSpcReduction="20000"/>
          </a:bodyPr>
          <a:lstStyle/>
          <a:p>
            <a:r>
              <a:rPr lang="fr-FR" dirty="0" smtClean="0"/>
              <a:t>Il est fortement recommandé d’utiliser le système clos et d’effectuer la pose stérile du cathéter (en dehors du sondage intermittent) (A-III)</a:t>
            </a:r>
          </a:p>
          <a:p>
            <a:r>
              <a:rPr lang="fr-FR" dirty="0" smtClean="0"/>
              <a:t>Il est recommandé d’utiliser les cathéters dits « hydrophiles » dans le sondage intermittent (B-I)</a:t>
            </a:r>
          </a:p>
          <a:p>
            <a:r>
              <a:rPr lang="fr-FR" dirty="0" smtClean="0"/>
              <a:t>Il est fortement recommandé de ne pas utiliser des cathéters imprégnés d’antibiotiques ou de particules d’argent (E-II)</a:t>
            </a:r>
          </a:p>
          <a:p>
            <a:r>
              <a:rPr lang="fr-FR" dirty="0" smtClean="0"/>
              <a:t>Il est recommandé de pas faire d'instillation vésicale d'antiseptiques ou d’anti-infectieux (D-II)</a:t>
            </a:r>
          </a:p>
          <a:p>
            <a:r>
              <a:rPr lang="fr-FR" dirty="0" smtClean="0"/>
              <a:t>Il est fortement recommandé de ne pas utiliser d’antibiotiques ou de </a:t>
            </a:r>
            <a:r>
              <a:rPr lang="fr-FR" dirty="0" err="1" smtClean="0"/>
              <a:t>probiotiques</a:t>
            </a:r>
            <a:r>
              <a:rPr lang="fr-FR" dirty="0" smtClean="0"/>
              <a:t> à visée prophylactique de l’infection urinaire chez le malade sondé asymptomatique (E-II)</a:t>
            </a:r>
          </a:p>
          <a:p>
            <a:r>
              <a:rPr lang="fr-FR" dirty="0" smtClean="0"/>
              <a:t>Il est fortement recommandé l’ablation du drainage dès que possible grâce à une réévaluation quotidienne de sa nécessité (A-II)</a:t>
            </a:r>
          </a:p>
          <a:p>
            <a:endParaRPr lang="fr-FR" dirty="0" smtClean="0"/>
          </a:p>
          <a:p>
            <a:endParaRPr lang="fr-FR" dirty="0"/>
          </a:p>
        </p:txBody>
      </p:sp>
    </p:spTree>
    <p:extLst>
      <p:ext uri="{BB962C8B-B14F-4D97-AF65-F5344CB8AC3E}">
        <p14:creationId xmlns:p14="http://schemas.microsoft.com/office/powerpoint/2010/main" val="2028879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smtClean="0"/>
              <a:t>Modalités du drainage vésical</a:t>
            </a:r>
            <a:endParaRPr lang="fr-FR" sz="3600" dirty="0"/>
          </a:p>
        </p:txBody>
      </p:sp>
      <p:sp>
        <p:nvSpPr>
          <p:cNvPr id="3" name="Espace réservé du contenu 2"/>
          <p:cNvSpPr>
            <a:spLocks noGrp="1"/>
          </p:cNvSpPr>
          <p:nvPr>
            <p:ph idx="1"/>
          </p:nvPr>
        </p:nvSpPr>
        <p:spPr>
          <a:xfrm>
            <a:off x="549275" y="1717429"/>
            <a:ext cx="8042276" cy="2952261"/>
          </a:xfrm>
        </p:spPr>
        <p:txBody>
          <a:bodyPr/>
          <a:lstStyle/>
          <a:p>
            <a:r>
              <a:rPr lang="fr-FR" sz="2000" dirty="0" smtClean="0"/>
              <a:t>Il est fortement recommandé de ne pas effectuer de changement systématique/planifié de la sonde (E-III)</a:t>
            </a:r>
          </a:p>
          <a:p>
            <a:r>
              <a:rPr lang="fr-FR" sz="2000" dirty="0" smtClean="0"/>
              <a:t>Il est fortement recommandé de changer la sonde dans les cas suivants : obstruction, infection symptomatique ou en préopératoire d’une chirurgie urologique en cas de bactériurie (A-III)</a:t>
            </a:r>
          </a:p>
        </p:txBody>
      </p:sp>
      <p:sp>
        <p:nvSpPr>
          <p:cNvPr id="5" name="ZoneTexte 4"/>
          <p:cNvSpPr txBox="1"/>
          <p:nvPr/>
        </p:nvSpPr>
        <p:spPr>
          <a:xfrm>
            <a:off x="778358" y="4527302"/>
            <a:ext cx="7906479" cy="1015663"/>
          </a:xfrm>
          <a:prstGeom prst="rect">
            <a:avLst/>
          </a:prstGeom>
          <a:noFill/>
          <a:ln w="28575" cmpd="sng">
            <a:solidFill>
              <a:srgbClr val="000090"/>
            </a:solidFill>
          </a:ln>
        </p:spPr>
        <p:txBody>
          <a:bodyPr wrap="square" rtlCol="0">
            <a:spAutoFit/>
          </a:bodyPr>
          <a:lstStyle/>
          <a:p>
            <a:r>
              <a:rPr lang="fr-FR" sz="2000" dirty="0">
                <a:solidFill>
                  <a:schemeClr val="tx1">
                    <a:lumMod val="65000"/>
                    <a:lumOff val="35000"/>
                  </a:schemeClr>
                </a:solidFill>
              </a:rPr>
              <a:t>Il est recommandé de pratiquer le </a:t>
            </a:r>
            <a:r>
              <a:rPr lang="fr-FR" sz="2000" dirty="0" err="1">
                <a:solidFill>
                  <a:schemeClr val="tx1">
                    <a:lumMod val="65000"/>
                    <a:lumOff val="35000"/>
                  </a:schemeClr>
                </a:solidFill>
              </a:rPr>
              <a:t>désondage</a:t>
            </a:r>
            <a:r>
              <a:rPr lang="fr-FR" sz="2000" dirty="0">
                <a:solidFill>
                  <a:schemeClr val="tx1">
                    <a:lumMod val="65000"/>
                    <a:lumOff val="35000"/>
                  </a:schemeClr>
                </a:solidFill>
              </a:rPr>
              <a:t> nocturne (entre 22h et minuit après chirurgie urologique, en fin de nuit dans les autres cas) (B-II)</a:t>
            </a:r>
          </a:p>
        </p:txBody>
      </p:sp>
    </p:spTree>
    <p:extLst>
      <p:ext uri="{BB962C8B-B14F-4D97-AF65-F5344CB8AC3E}">
        <p14:creationId xmlns:p14="http://schemas.microsoft.com/office/powerpoint/2010/main" val="3618605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Méthodologie</a:t>
            </a:r>
            <a:endParaRPr lang="fr-FR" dirty="0"/>
          </a:p>
        </p:txBody>
      </p:sp>
      <p:sp>
        <p:nvSpPr>
          <p:cNvPr id="3" name="Espace réservé du contenu 2"/>
          <p:cNvSpPr>
            <a:spLocks noGrp="1"/>
          </p:cNvSpPr>
          <p:nvPr>
            <p:ph idx="1"/>
          </p:nvPr>
        </p:nvSpPr>
        <p:spPr/>
        <p:txBody>
          <a:bodyPr>
            <a:normAutofit/>
          </a:bodyPr>
          <a:lstStyle/>
          <a:p>
            <a:r>
              <a:rPr lang="fr-FR" sz="1800" dirty="0" smtClean="0"/>
              <a:t>Méthodologie GRADE adaptée</a:t>
            </a:r>
          </a:p>
          <a:p>
            <a:r>
              <a:rPr lang="fr-FR" sz="1800" dirty="0"/>
              <a:t>M</a:t>
            </a:r>
            <a:r>
              <a:rPr lang="fr-FR" sz="1800" dirty="0" smtClean="0"/>
              <a:t>ajorité des recommandations selon :</a:t>
            </a:r>
            <a:endParaRPr lang="fr-FR" sz="1800" dirty="0"/>
          </a:p>
        </p:txBody>
      </p:sp>
      <p:sp>
        <p:nvSpPr>
          <p:cNvPr id="4" name="Rectangle 3"/>
          <p:cNvSpPr/>
          <p:nvPr/>
        </p:nvSpPr>
        <p:spPr bwMode="auto">
          <a:xfrm>
            <a:off x="1043608" y="2620250"/>
            <a:ext cx="4681156" cy="3998490"/>
          </a:xfrm>
          <a:prstGeom prst="rect">
            <a:avLst/>
          </a:prstGeom>
          <a:solidFill>
            <a:srgbClr val="E0EBF6"/>
          </a:solidFill>
          <a:ln w="28575" cap="flat" cmpd="sng" algn="ctr">
            <a:solidFill>
              <a:schemeClr val="bg1">
                <a:lumMod val="6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indent="0">
              <a:buNone/>
            </a:pPr>
            <a:r>
              <a:rPr lang="fr-FR" sz="1400" b="1" dirty="0"/>
              <a:t>Force de la recommandation</a:t>
            </a:r>
            <a:endParaRPr lang="fr-FR" sz="1400" dirty="0"/>
          </a:p>
          <a:p>
            <a:pPr marL="0" indent="0">
              <a:buNone/>
            </a:pPr>
            <a:r>
              <a:rPr lang="fr-FR" sz="1400" dirty="0" smtClean="0"/>
              <a:t>A   Il </a:t>
            </a:r>
            <a:r>
              <a:rPr lang="fr-FR" sz="1400" dirty="0"/>
              <a:t>est fortement recommandé de faire ..</a:t>
            </a:r>
          </a:p>
          <a:p>
            <a:pPr marL="0" indent="0">
              <a:buNone/>
            </a:pPr>
            <a:r>
              <a:rPr lang="fr-FR" sz="1400" dirty="0" smtClean="0"/>
              <a:t>B   Il </a:t>
            </a:r>
            <a:r>
              <a:rPr lang="fr-FR" sz="1400" dirty="0"/>
              <a:t>est recommandé de faire ..... </a:t>
            </a:r>
          </a:p>
          <a:p>
            <a:pPr marL="0" indent="0">
              <a:buNone/>
            </a:pPr>
            <a:r>
              <a:rPr lang="fr-FR" sz="1400" dirty="0" smtClean="0"/>
              <a:t>C   Il </a:t>
            </a:r>
            <a:r>
              <a:rPr lang="fr-FR" sz="1400" dirty="0"/>
              <a:t>est possible de faire ou de ne pas faire </a:t>
            </a:r>
          </a:p>
          <a:p>
            <a:pPr marL="0" indent="0">
              <a:buNone/>
            </a:pPr>
            <a:r>
              <a:rPr lang="fr-FR" sz="1400" dirty="0" smtClean="0"/>
              <a:t>D   Il </a:t>
            </a:r>
            <a:r>
              <a:rPr lang="fr-FR" sz="1400" dirty="0"/>
              <a:t>est recommandé de ne pas faire</a:t>
            </a:r>
          </a:p>
          <a:p>
            <a:pPr marL="0" indent="0">
              <a:buNone/>
            </a:pPr>
            <a:r>
              <a:rPr lang="fr-FR" sz="1400" dirty="0" smtClean="0"/>
              <a:t>E   Il </a:t>
            </a:r>
            <a:r>
              <a:rPr lang="fr-FR" sz="1400" dirty="0"/>
              <a:t>est fortement recommandé de ne pas </a:t>
            </a:r>
            <a:r>
              <a:rPr lang="fr-FR" sz="1400" dirty="0" smtClean="0"/>
              <a:t>faire</a:t>
            </a:r>
          </a:p>
          <a:p>
            <a:pPr marL="0" indent="0">
              <a:buNone/>
            </a:pPr>
            <a:endParaRPr lang="fr-FR" sz="1400" dirty="0"/>
          </a:p>
          <a:p>
            <a:pPr marL="0" indent="0">
              <a:buNone/>
            </a:pPr>
            <a:r>
              <a:rPr lang="fr-FR" sz="1400" b="1" dirty="0"/>
              <a:t>Niveau de preuve</a:t>
            </a:r>
            <a:endParaRPr lang="fr-FR" sz="1400" dirty="0"/>
          </a:p>
          <a:p>
            <a:pPr marL="400050" indent="-400050">
              <a:buFont typeface="+mj-lt"/>
              <a:buAutoNum type="romanUcPeriod"/>
            </a:pPr>
            <a:r>
              <a:rPr lang="fr-FR" sz="1400" dirty="0" smtClean="0"/>
              <a:t>Au </a:t>
            </a:r>
            <a:r>
              <a:rPr lang="fr-FR" sz="1400" dirty="0"/>
              <a:t>moins un essai randomisé de bonne </a:t>
            </a:r>
            <a:r>
              <a:rPr lang="fr-FR" sz="1400" dirty="0" smtClean="0"/>
              <a:t>qualité</a:t>
            </a:r>
          </a:p>
          <a:p>
            <a:pPr marL="400050" indent="-400050">
              <a:buFont typeface="+mj-lt"/>
              <a:buAutoNum type="romanUcPeriod"/>
            </a:pPr>
            <a:r>
              <a:rPr lang="fr-FR" sz="1400" dirty="0" smtClean="0"/>
              <a:t>Au </a:t>
            </a:r>
            <a:r>
              <a:rPr lang="fr-FR" sz="1400" dirty="0"/>
              <a:t>moins un essai non randomisé, ou une étude de cohorte, ou </a:t>
            </a:r>
            <a:r>
              <a:rPr lang="fr-FR" sz="1400" dirty="0" smtClean="0"/>
              <a:t>une </a:t>
            </a:r>
            <a:r>
              <a:rPr lang="fr-FR" sz="1400" dirty="0"/>
              <a:t>étude cas/témoins, ou étude multicentrique, ou une série </a:t>
            </a:r>
            <a:r>
              <a:rPr lang="fr-FR" sz="1400" dirty="0" smtClean="0"/>
              <a:t>historique </a:t>
            </a:r>
            <a:r>
              <a:rPr lang="fr-FR" sz="1400" dirty="0"/>
              <a:t>ou au moins des résultats indiscutables d’études non </a:t>
            </a:r>
            <a:r>
              <a:rPr lang="fr-FR" sz="1400" dirty="0" smtClean="0"/>
              <a:t>contrôlées</a:t>
            </a:r>
          </a:p>
          <a:p>
            <a:pPr marL="400050" indent="-400050">
              <a:buFont typeface="+mj-lt"/>
              <a:buAutoNum type="romanUcPeriod"/>
            </a:pPr>
            <a:r>
              <a:rPr lang="fr-FR" sz="1400" dirty="0" smtClean="0"/>
              <a:t>Opinion </a:t>
            </a:r>
            <a:r>
              <a:rPr lang="fr-FR" sz="1400" dirty="0"/>
              <a:t>d’expert, résultats d’une expérience clinique, étude </a:t>
            </a:r>
            <a:r>
              <a:rPr lang="fr-FR" sz="1400" dirty="0" smtClean="0"/>
              <a:t>descriptive </a:t>
            </a:r>
            <a:r>
              <a:rPr lang="fr-FR" sz="1400" dirty="0"/>
              <a:t>ou résultats d’un consensus de professionnels.</a:t>
            </a:r>
          </a:p>
        </p:txBody>
      </p:sp>
      <p:sp>
        <p:nvSpPr>
          <p:cNvPr id="5" name="Rectangle 4"/>
          <p:cNvSpPr/>
          <p:nvPr/>
        </p:nvSpPr>
        <p:spPr bwMode="auto">
          <a:xfrm>
            <a:off x="6516216" y="5373216"/>
            <a:ext cx="2520280" cy="720080"/>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rgbClr val="15158A"/>
                </a:solidFill>
                <a:effectLst/>
                <a:latin typeface="Arial" charset="0"/>
                <a:ea typeface="ＭＳ Ｐゴシック" charset="0"/>
                <a:cs typeface="ＭＳ Ｐゴシック" charset="0"/>
              </a:rPr>
              <a:t>Beaucoup d’avis d’experts</a:t>
            </a:r>
            <a:endParaRPr kumimoji="0" lang="fr-FR" b="1" i="0" u="none" strike="noStrike" cap="none" normalizeH="0" baseline="0" dirty="0">
              <a:ln>
                <a:noFill/>
              </a:ln>
              <a:solidFill>
                <a:srgbClr val="15158A"/>
              </a:solidFill>
              <a:effectLst/>
              <a:latin typeface="Arial" charset="0"/>
              <a:ea typeface="ＭＳ Ｐゴシック" charset="0"/>
              <a:cs typeface="ＭＳ Ｐゴシック" charset="0"/>
            </a:endParaRPr>
          </a:p>
        </p:txBody>
      </p:sp>
      <p:cxnSp>
        <p:nvCxnSpPr>
          <p:cNvPr id="7" name="Connecteur droit avec flèche 6"/>
          <p:cNvCxnSpPr/>
          <p:nvPr/>
        </p:nvCxnSpPr>
        <p:spPr bwMode="auto">
          <a:xfrm>
            <a:off x="5902234" y="5840584"/>
            <a:ext cx="1008112" cy="0"/>
          </a:xfrm>
          <a:prstGeom prst="straightConnector1">
            <a:avLst/>
          </a:prstGeom>
          <a:solidFill>
            <a:schemeClr val="accent1"/>
          </a:solidFill>
          <a:ln w="76200" cap="flat" cmpd="sng" algn="ctr">
            <a:solidFill>
              <a:srgbClr val="000090"/>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984296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4 Questions clés</a:t>
            </a:r>
            <a:endParaRPr lang="fr-FR" dirty="0"/>
          </a:p>
        </p:txBody>
      </p:sp>
      <p:sp>
        <p:nvSpPr>
          <p:cNvPr id="3" name="Espace réservé du contenu 2"/>
          <p:cNvSpPr>
            <a:spLocks noGrp="1"/>
          </p:cNvSpPr>
          <p:nvPr>
            <p:ph idx="1"/>
          </p:nvPr>
        </p:nvSpPr>
        <p:spPr>
          <a:xfrm>
            <a:off x="549275" y="2083945"/>
            <a:ext cx="8042276" cy="3317806"/>
          </a:xfrm>
        </p:spPr>
        <p:txBody>
          <a:bodyPr/>
          <a:lstStyle/>
          <a:p>
            <a:r>
              <a:rPr lang="fr-FR" dirty="0"/>
              <a:t>Comment définir et diagnostiquer les IUAS </a:t>
            </a:r>
            <a:r>
              <a:rPr lang="fr-FR" dirty="0" smtClean="0"/>
              <a:t>?</a:t>
            </a:r>
          </a:p>
          <a:p>
            <a:r>
              <a:rPr lang="fr-FR" dirty="0"/>
              <a:t>Qui faut-il traiter par antibiotiques </a:t>
            </a:r>
            <a:r>
              <a:rPr lang="fr-FR" dirty="0" smtClean="0"/>
              <a:t>?</a:t>
            </a:r>
          </a:p>
          <a:p>
            <a:r>
              <a:rPr lang="fr-FR" dirty="0"/>
              <a:t>Comment traiter les </a:t>
            </a:r>
            <a:r>
              <a:rPr lang="fr-FR" dirty="0" smtClean="0"/>
              <a:t>IUAS</a:t>
            </a:r>
            <a:r>
              <a:rPr lang="fr-FR" dirty="0"/>
              <a:t> ? </a:t>
            </a:r>
            <a:endParaRPr lang="fr-FR" dirty="0" smtClean="0"/>
          </a:p>
          <a:p>
            <a:r>
              <a:rPr lang="fr-FR" dirty="0"/>
              <a:t>Comment prévenir les infections sur matériel de drainage urinaire </a:t>
            </a:r>
            <a:r>
              <a:rPr lang="fr-FR" dirty="0" smtClean="0"/>
              <a:t>?</a:t>
            </a:r>
            <a:endParaRPr lang="fr-FR" dirty="0"/>
          </a:p>
        </p:txBody>
      </p:sp>
    </p:spTree>
    <p:extLst>
      <p:ext uri="{BB962C8B-B14F-4D97-AF65-F5344CB8AC3E}">
        <p14:creationId xmlns:p14="http://schemas.microsoft.com/office/powerpoint/2010/main" val="3636626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définir et diagnostiquer les IUAS ?</a:t>
            </a:r>
            <a:endParaRPr lang="fr-FR" dirty="0"/>
          </a:p>
        </p:txBody>
      </p:sp>
      <p:sp>
        <p:nvSpPr>
          <p:cNvPr id="3" name="Espace réservé du texte 2"/>
          <p:cNvSpPr>
            <a:spLocks noGrp="1"/>
          </p:cNvSpPr>
          <p:nvPr>
            <p:ph type="body" idx="1"/>
          </p:nvPr>
        </p:nvSpPr>
        <p:spPr/>
        <p:txBody>
          <a:bodyPr>
            <a:normAutofit/>
          </a:bodyPr>
          <a:lstStyle/>
          <a:p>
            <a:r>
              <a:rPr lang="fr-FR" sz="2400" dirty="0" smtClean="0"/>
              <a:t>Question 1</a:t>
            </a:r>
            <a:endParaRPr lang="fr-FR" sz="2400" dirty="0"/>
          </a:p>
        </p:txBody>
      </p:sp>
    </p:spTree>
    <p:extLst>
      <p:ext uri="{BB962C8B-B14F-4D97-AF65-F5344CB8AC3E}">
        <p14:creationId xmlns:p14="http://schemas.microsoft.com/office/powerpoint/2010/main" val="1202168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a:t>
            </a:r>
            <a:r>
              <a:rPr lang="fr-FR" dirty="0" smtClean="0"/>
              <a:t>ignes cliniques</a:t>
            </a:r>
            <a:endParaRPr lang="fr-FR" dirty="0"/>
          </a:p>
        </p:txBody>
      </p:sp>
      <p:sp>
        <p:nvSpPr>
          <p:cNvPr id="3" name="Espace réservé du contenu 2"/>
          <p:cNvSpPr>
            <a:spLocks noGrp="1"/>
          </p:cNvSpPr>
          <p:nvPr>
            <p:ph idx="1"/>
          </p:nvPr>
        </p:nvSpPr>
        <p:spPr/>
        <p:txBody>
          <a:bodyPr>
            <a:normAutofit fontScale="85000" lnSpcReduction="20000"/>
          </a:bodyPr>
          <a:lstStyle/>
          <a:p>
            <a:pPr marL="349250" lvl="1" indent="-349250">
              <a:spcBef>
                <a:spcPts val="2000"/>
              </a:spcBef>
              <a:buClr>
                <a:schemeClr val="accent1">
                  <a:lumMod val="60000"/>
                  <a:lumOff val="40000"/>
                </a:schemeClr>
              </a:buClr>
            </a:pPr>
            <a:r>
              <a:rPr lang="fr-FR" sz="2400" dirty="0" smtClean="0"/>
              <a:t>En présence d’un </a:t>
            </a:r>
            <a:r>
              <a:rPr lang="fr-FR" sz="2400" dirty="0"/>
              <a:t>dispositif </a:t>
            </a:r>
            <a:r>
              <a:rPr lang="fr-FR" sz="2400" dirty="0" err="1"/>
              <a:t>endo</a:t>
            </a:r>
            <a:r>
              <a:rPr lang="fr-FR" sz="2400" dirty="0"/>
              <a:t>-urinaire </a:t>
            </a:r>
            <a:r>
              <a:rPr lang="fr-FR" sz="2400" dirty="0" smtClean="0"/>
              <a:t>une IUAS peut être évoquée (</a:t>
            </a:r>
            <a:r>
              <a:rPr lang="fr-FR" sz="2400" dirty="0"/>
              <a:t>A-III)</a:t>
            </a:r>
            <a:r>
              <a:rPr lang="fr-FR" sz="2400" dirty="0" smtClean="0"/>
              <a:t>, </a:t>
            </a:r>
            <a:r>
              <a:rPr lang="fr-FR" sz="2400" b="1" dirty="0" smtClean="0"/>
              <a:t>en l’absence d’autre cause identifiée</a:t>
            </a:r>
            <a:r>
              <a:rPr lang="fr-FR" sz="2400" dirty="0" smtClean="0"/>
              <a:t>, devant:</a:t>
            </a:r>
          </a:p>
          <a:p>
            <a:pPr lvl="1"/>
            <a:r>
              <a:rPr lang="fr-FR" dirty="0" smtClean="0"/>
              <a:t>fièvre</a:t>
            </a:r>
            <a:r>
              <a:rPr lang="fr-FR" dirty="0"/>
              <a:t>, </a:t>
            </a:r>
            <a:r>
              <a:rPr lang="fr-FR" dirty="0" smtClean="0"/>
              <a:t>hypothermie </a:t>
            </a:r>
            <a:r>
              <a:rPr lang="fr-FR" dirty="0"/>
              <a:t>(&lt;36°), </a:t>
            </a:r>
            <a:endParaRPr lang="fr-FR" dirty="0" smtClean="0"/>
          </a:p>
          <a:p>
            <a:pPr lvl="1"/>
            <a:r>
              <a:rPr lang="fr-FR" dirty="0" smtClean="0"/>
              <a:t>hypotension</a:t>
            </a:r>
            <a:r>
              <a:rPr lang="fr-FR" dirty="0"/>
              <a:t>, </a:t>
            </a:r>
            <a:endParaRPr lang="fr-FR" dirty="0" smtClean="0"/>
          </a:p>
          <a:p>
            <a:pPr lvl="1"/>
            <a:r>
              <a:rPr lang="fr-FR" dirty="0" smtClean="0"/>
              <a:t>altération </a:t>
            </a:r>
            <a:r>
              <a:rPr lang="fr-FR" dirty="0"/>
              <a:t>de l’état mental, </a:t>
            </a:r>
            <a:r>
              <a:rPr lang="fr-FR" dirty="0" smtClean="0"/>
              <a:t>malaise </a:t>
            </a:r>
            <a:r>
              <a:rPr lang="fr-FR" dirty="0"/>
              <a:t>général ou </a:t>
            </a:r>
            <a:r>
              <a:rPr lang="fr-FR" dirty="0" smtClean="0"/>
              <a:t>léthargie </a:t>
            </a:r>
          </a:p>
          <a:p>
            <a:r>
              <a:rPr lang="fr-FR" dirty="0"/>
              <a:t>Après ablation du dispositif, il est fortement recommandé d’évoquer une IUAS en cas de persistance de signes locaux (A-III</a:t>
            </a:r>
            <a:r>
              <a:rPr lang="fr-FR" dirty="0" smtClean="0"/>
              <a:t>) (miction </a:t>
            </a:r>
            <a:r>
              <a:rPr lang="fr-FR" dirty="0"/>
              <a:t>douloureuse, </a:t>
            </a:r>
            <a:r>
              <a:rPr lang="fr-FR" dirty="0" smtClean="0"/>
              <a:t>pollakiurie </a:t>
            </a:r>
            <a:r>
              <a:rPr lang="fr-FR" dirty="0"/>
              <a:t>ou </a:t>
            </a:r>
            <a:r>
              <a:rPr lang="fr-FR" dirty="0" smtClean="0"/>
              <a:t>douleur </a:t>
            </a:r>
            <a:r>
              <a:rPr lang="fr-FR" dirty="0" err="1"/>
              <a:t>sus-</a:t>
            </a:r>
            <a:r>
              <a:rPr lang="fr-FR" dirty="0" err="1" smtClean="0"/>
              <a:t>pubienne</a:t>
            </a:r>
            <a:r>
              <a:rPr lang="fr-FR" dirty="0" smtClean="0"/>
              <a:t>) </a:t>
            </a:r>
          </a:p>
          <a:p>
            <a:r>
              <a:rPr lang="fr-FR" dirty="0" smtClean="0"/>
              <a:t>En l’absence de dispositif </a:t>
            </a:r>
            <a:r>
              <a:rPr lang="fr-FR" dirty="0" err="1" smtClean="0"/>
              <a:t>endo</a:t>
            </a:r>
            <a:r>
              <a:rPr lang="fr-FR" dirty="0" smtClean="0"/>
              <a:t>-urinaire et de manœuvre récente sur les voies urinaires, les signes et symptômes des IUAS sont identiques à ceux des infections urinaires communautaires.</a:t>
            </a:r>
          </a:p>
          <a:p>
            <a:endParaRPr lang="fr-FR" dirty="0"/>
          </a:p>
        </p:txBody>
      </p:sp>
    </p:spTree>
    <p:extLst>
      <p:ext uri="{BB962C8B-B14F-4D97-AF65-F5344CB8AC3E}">
        <p14:creationId xmlns:p14="http://schemas.microsoft.com/office/powerpoint/2010/main" val="3621149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Sujets âgés</a:t>
            </a:r>
            <a:endParaRPr lang="fr-FR" dirty="0"/>
          </a:p>
        </p:txBody>
      </p:sp>
      <p:sp>
        <p:nvSpPr>
          <p:cNvPr id="3" name="Espace réservé du contenu 2"/>
          <p:cNvSpPr>
            <a:spLocks noGrp="1"/>
          </p:cNvSpPr>
          <p:nvPr>
            <p:ph idx="1"/>
          </p:nvPr>
        </p:nvSpPr>
        <p:spPr>
          <a:xfrm>
            <a:off x="549275" y="1612462"/>
            <a:ext cx="8042276" cy="4803203"/>
          </a:xfrm>
        </p:spPr>
        <p:txBody>
          <a:bodyPr>
            <a:normAutofit/>
          </a:bodyPr>
          <a:lstStyle/>
          <a:p>
            <a:r>
              <a:rPr lang="fr-FR" sz="2000" dirty="0"/>
              <a:t>Diagnostic souvent par excès</a:t>
            </a:r>
          </a:p>
          <a:p>
            <a:pPr lvl="1"/>
            <a:r>
              <a:rPr lang="fr-FR" sz="1800" dirty="0"/>
              <a:t>Grande fréquence des colonisations bactériennes</a:t>
            </a:r>
          </a:p>
          <a:p>
            <a:pPr lvl="1"/>
            <a:r>
              <a:rPr lang="fr-FR" sz="1800" dirty="0"/>
              <a:t>Contamination fréquente des prélèvements</a:t>
            </a:r>
            <a:r>
              <a:rPr lang="fr-FR" sz="1800" dirty="0" smtClean="0"/>
              <a:t>.</a:t>
            </a:r>
          </a:p>
          <a:p>
            <a:pPr lvl="1"/>
            <a:endParaRPr lang="fr-FR" sz="1800" dirty="0"/>
          </a:p>
          <a:p>
            <a:pPr lvl="1"/>
            <a:endParaRPr lang="fr-FR" sz="1800" dirty="0" smtClean="0"/>
          </a:p>
          <a:p>
            <a:pPr lvl="1"/>
            <a:endParaRPr lang="fr-FR" sz="1800" dirty="0"/>
          </a:p>
          <a:p>
            <a:pPr lvl="1"/>
            <a:endParaRPr lang="fr-FR" sz="1800" dirty="0" smtClean="0"/>
          </a:p>
          <a:p>
            <a:pPr lvl="1"/>
            <a:endParaRPr lang="fr-FR" sz="1800" dirty="0"/>
          </a:p>
          <a:p>
            <a:r>
              <a:rPr lang="fr-FR" sz="2000" dirty="0" smtClean="0"/>
              <a:t>Il </a:t>
            </a:r>
            <a:r>
              <a:rPr lang="fr-FR" sz="2000" dirty="0"/>
              <a:t>est fortement recommandé d’évoquer une IUAS devant:</a:t>
            </a:r>
          </a:p>
          <a:p>
            <a:pPr lvl="1"/>
            <a:r>
              <a:rPr lang="fr-FR" sz="1800" dirty="0"/>
              <a:t>aggravation des troubles cognitifs ou de la dépendance, </a:t>
            </a:r>
          </a:p>
          <a:p>
            <a:pPr lvl="1"/>
            <a:r>
              <a:rPr lang="fr-FR" sz="1800" dirty="0"/>
              <a:t>apparition et/ou aggravation d’une incontinence urinaire, </a:t>
            </a:r>
          </a:p>
          <a:p>
            <a:pPr lvl="1"/>
            <a:r>
              <a:rPr lang="fr-FR" sz="1800" dirty="0"/>
              <a:t>associés ou non à des signes fonctionnels mictionnels ou à une fièvre (A-II</a:t>
            </a:r>
            <a:r>
              <a:rPr lang="fr-FR" sz="1800" dirty="0" smtClean="0"/>
              <a:t>)</a:t>
            </a:r>
            <a:endParaRPr lang="fr-FR" sz="1800" dirty="0"/>
          </a:p>
          <a:p>
            <a:endParaRPr lang="fr-FR" sz="2000" dirty="0" smtClean="0"/>
          </a:p>
          <a:p>
            <a:endParaRPr lang="fr-FR" sz="2000" dirty="0"/>
          </a:p>
        </p:txBody>
      </p:sp>
      <p:sp>
        <p:nvSpPr>
          <p:cNvPr id="5" name="ZoneTexte 4"/>
          <p:cNvSpPr txBox="1"/>
          <p:nvPr/>
        </p:nvSpPr>
        <p:spPr>
          <a:xfrm>
            <a:off x="212226" y="3173801"/>
            <a:ext cx="8547575" cy="1015663"/>
          </a:xfrm>
          <a:prstGeom prst="rect">
            <a:avLst/>
          </a:prstGeom>
          <a:noFill/>
          <a:ln w="38100" cmpd="sng">
            <a:solidFill>
              <a:srgbClr val="000090"/>
            </a:solidFill>
          </a:ln>
        </p:spPr>
        <p:txBody>
          <a:bodyPr wrap="square" rtlCol="0">
            <a:spAutoFit/>
          </a:bodyPr>
          <a:lstStyle/>
          <a:p>
            <a:pPr algn="ctr"/>
            <a:r>
              <a:rPr lang="fr-FR" sz="2000" b="1" dirty="0">
                <a:solidFill>
                  <a:schemeClr val="tx1">
                    <a:lumMod val="65000"/>
                    <a:lumOff val="35000"/>
                  </a:schemeClr>
                </a:solidFill>
              </a:rPr>
              <a:t>Il est fortement recommandé d’éliminer d’autres </a:t>
            </a:r>
            <a:r>
              <a:rPr lang="fr-FR" sz="2000" b="1" dirty="0" smtClean="0">
                <a:solidFill>
                  <a:schemeClr val="tx1">
                    <a:lumMod val="65000"/>
                    <a:lumOff val="35000"/>
                  </a:schemeClr>
                </a:solidFill>
              </a:rPr>
              <a:t>sites d’infection </a:t>
            </a:r>
            <a:r>
              <a:rPr lang="fr-FR" sz="2000" b="1" dirty="0">
                <a:solidFill>
                  <a:schemeClr val="tx1">
                    <a:lumMod val="65000"/>
                    <a:lumOff val="35000"/>
                  </a:schemeClr>
                </a:solidFill>
              </a:rPr>
              <a:t>devant des signes évocateurs d’IUAS même en présence d’une bactériurie chez le sujet âgé (A-III)</a:t>
            </a:r>
          </a:p>
        </p:txBody>
      </p:sp>
    </p:spTree>
    <p:extLst>
      <p:ext uri="{BB962C8B-B14F-4D97-AF65-F5344CB8AC3E}">
        <p14:creationId xmlns:p14="http://schemas.microsoft.com/office/powerpoint/2010/main" val="410906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Vessie neurologique</a:t>
            </a:r>
            <a:endParaRPr lang="fr-FR" dirty="0"/>
          </a:p>
        </p:txBody>
      </p:sp>
      <p:sp>
        <p:nvSpPr>
          <p:cNvPr id="3" name="Espace réservé du contenu 2"/>
          <p:cNvSpPr>
            <a:spLocks noGrp="1"/>
          </p:cNvSpPr>
          <p:nvPr>
            <p:ph idx="1"/>
          </p:nvPr>
        </p:nvSpPr>
        <p:spPr>
          <a:xfrm>
            <a:off x="549275" y="2288969"/>
            <a:ext cx="8042276" cy="2317119"/>
          </a:xfrm>
        </p:spPr>
        <p:txBody>
          <a:bodyPr>
            <a:normAutofit lnSpcReduction="10000"/>
          </a:bodyPr>
          <a:lstStyle/>
          <a:p>
            <a:pPr marL="349250" lvl="1" indent="-349250">
              <a:spcBef>
                <a:spcPts val="2000"/>
              </a:spcBef>
              <a:buClr>
                <a:schemeClr val="accent1">
                  <a:lumMod val="60000"/>
                  <a:lumOff val="40000"/>
                </a:schemeClr>
              </a:buClr>
            </a:pPr>
            <a:r>
              <a:rPr lang="fr-FR" dirty="0" smtClean="0"/>
              <a:t>Il est recommandé d’évoquer une IUAS chez le patient ayant une vessie neurologique </a:t>
            </a:r>
            <a:r>
              <a:rPr lang="fr-FR" b="1" dirty="0" smtClean="0"/>
              <a:t>en l’absence d’autre </a:t>
            </a:r>
            <a:r>
              <a:rPr lang="fr-FR" b="1" dirty="0"/>
              <a:t>cause identifiée  </a:t>
            </a:r>
            <a:r>
              <a:rPr lang="fr-FR" dirty="0"/>
              <a:t>(B-III</a:t>
            </a:r>
            <a:r>
              <a:rPr lang="fr-FR" dirty="0" smtClean="0"/>
              <a:t>) devant: </a:t>
            </a:r>
          </a:p>
          <a:p>
            <a:pPr lvl="1"/>
            <a:r>
              <a:rPr lang="fr-FR" dirty="0" smtClean="0"/>
              <a:t> une fièvre </a:t>
            </a:r>
          </a:p>
          <a:p>
            <a:pPr lvl="1"/>
            <a:r>
              <a:rPr lang="fr-FR" dirty="0" smtClean="0"/>
              <a:t>et/ou une augmentation de la spasticité </a:t>
            </a:r>
          </a:p>
          <a:p>
            <a:pPr lvl="1"/>
            <a:r>
              <a:rPr lang="fr-FR" dirty="0" smtClean="0"/>
              <a:t>et/ou une modification de l’aspect des urines </a:t>
            </a:r>
          </a:p>
          <a:p>
            <a:endParaRPr lang="fr-FR" dirty="0"/>
          </a:p>
        </p:txBody>
      </p:sp>
    </p:spTree>
    <p:extLst>
      <p:ext uri="{BB962C8B-B14F-4D97-AF65-F5344CB8AC3E}">
        <p14:creationId xmlns:p14="http://schemas.microsoft.com/office/powerpoint/2010/main" val="604775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t>Diagnostic microbiologique</a:t>
            </a:r>
            <a:endParaRPr lang="fr-FR" sz="4000" dirty="0"/>
          </a:p>
        </p:txBody>
      </p:sp>
      <p:sp>
        <p:nvSpPr>
          <p:cNvPr id="3" name="Espace réservé du contenu 2"/>
          <p:cNvSpPr>
            <a:spLocks noGrp="1"/>
          </p:cNvSpPr>
          <p:nvPr>
            <p:ph idx="1"/>
          </p:nvPr>
        </p:nvSpPr>
        <p:spPr/>
        <p:txBody>
          <a:bodyPr>
            <a:normAutofit/>
          </a:bodyPr>
          <a:lstStyle/>
          <a:p>
            <a:r>
              <a:rPr lang="fr-FR" dirty="0"/>
              <a:t>Il n’est pas recommandé d’utiliser la bandelette urinaire pour le diagnostic des IUAS (D-III)</a:t>
            </a:r>
          </a:p>
          <a:p>
            <a:r>
              <a:rPr lang="fr-FR" dirty="0" smtClean="0"/>
              <a:t>Il est fortement recommandé de prélever l’urine en milieu de jet chez le malade non sondé (A-II)</a:t>
            </a:r>
          </a:p>
          <a:p>
            <a:r>
              <a:rPr lang="fr-FR" dirty="0" smtClean="0"/>
              <a:t>Il est fortement recommandé de prélever l’urine par ponction directe de l’opercule des sondes chez le malade sondé (A-II)</a:t>
            </a:r>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a:p>
        </p:txBody>
      </p:sp>
      <p:sp>
        <p:nvSpPr>
          <p:cNvPr id="4" name="ZoneTexte 3"/>
          <p:cNvSpPr txBox="1"/>
          <p:nvPr/>
        </p:nvSpPr>
        <p:spPr>
          <a:xfrm>
            <a:off x="482858" y="5232455"/>
            <a:ext cx="8229600" cy="763286"/>
          </a:xfrm>
          <a:prstGeom prst="rect">
            <a:avLst/>
          </a:prstGeom>
          <a:noFill/>
          <a:ln w="38100" cmpd="sng">
            <a:solidFill>
              <a:srgbClr val="000090"/>
            </a:solidFill>
          </a:ln>
        </p:spPr>
        <p:txBody>
          <a:bodyPr wrap="square" rtlCol="0">
            <a:spAutoFit/>
          </a:bodyPr>
          <a:lstStyle/>
          <a:p>
            <a:pPr algn="just">
              <a:lnSpc>
                <a:spcPct val="90000"/>
              </a:lnSpc>
              <a:spcBef>
                <a:spcPts val="2000"/>
              </a:spcBef>
              <a:buClr>
                <a:schemeClr val="accent1">
                  <a:lumMod val="60000"/>
                  <a:lumOff val="40000"/>
                </a:schemeClr>
              </a:buClr>
              <a:buSzPct val="110000"/>
            </a:pPr>
            <a:r>
              <a:rPr lang="fr-FR" sz="2400" dirty="0" smtClean="0">
                <a:solidFill>
                  <a:schemeClr val="tx1">
                    <a:lumMod val="65000"/>
                    <a:lumOff val="35000"/>
                  </a:schemeClr>
                </a:solidFill>
              </a:rPr>
              <a:t>Il est recommandé de ne pas changer une sonde vésicale pour réaliser un ECBU (D-III)</a:t>
            </a:r>
            <a:endParaRPr lang="fr-FR" sz="2400" dirty="0">
              <a:solidFill>
                <a:schemeClr val="tx1">
                  <a:lumMod val="65000"/>
                  <a:lumOff val="35000"/>
                </a:schemeClr>
              </a:solidFill>
            </a:endParaRPr>
          </a:p>
        </p:txBody>
      </p:sp>
    </p:spTree>
    <p:extLst>
      <p:ext uri="{BB962C8B-B14F-4D97-AF65-F5344CB8AC3E}">
        <p14:creationId xmlns:p14="http://schemas.microsoft.com/office/powerpoint/2010/main" val="2850753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is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Brise.thmx</Template>
  <TotalTime>2989</TotalTime>
  <Words>2228</Words>
  <Application>Microsoft Macintosh PowerPoint</Application>
  <PresentationFormat>Présentation à l'écran (4:3)</PresentationFormat>
  <Paragraphs>222</Paragraphs>
  <Slides>28</Slides>
  <Notes>15</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Brise</vt:lpstr>
      <vt:lpstr>Recommandations  2015  de bonne pratique pour la  prise en charge et la prévention des Infections Urinaires Associées aux Soins (IUAS) de l’adulte</vt:lpstr>
      <vt:lpstr>Sociétés savantes</vt:lpstr>
      <vt:lpstr>Méthodologie</vt:lpstr>
      <vt:lpstr>4 Questions clés</vt:lpstr>
      <vt:lpstr>Comment définir et diagnostiquer les IUAS ?</vt:lpstr>
      <vt:lpstr>Signes cliniques</vt:lpstr>
      <vt:lpstr>Sujets âgés</vt:lpstr>
      <vt:lpstr>Vessie neurologique</vt:lpstr>
      <vt:lpstr>Diagnostic microbiologique</vt:lpstr>
      <vt:lpstr>Diagnostic microbiologique</vt:lpstr>
      <vt:lpstr>Diagnostic microbiologique</vt:lpstr>
      <vt:lpstr>Qui faut-il traiter par antibiotiques ?</vt:lpstr>
      <vt:lpstr>Patients symptomatiques</vt:lpstr>
      <vt:lpstr>Patients asymptomatiques</vt:lpstr>
      <vt:lpstr>Chirurgie urologique</vt:lpstr>
      <vt:lpstr>Transplantation rénale</vt:lpstr>
      <vt:lpstr>Autres situations</vt:lpstr>
      <vt:lpstr>Comment traiter les infections urinaires associés aux soins ? </vt:lpstr>
      <vt:lpstr>Modalités de l’antibiothérapie</vt:lpstr>
      <vt:lpstr>Antibiothérapie probabiliste</vt:lpstr>
      <vt:lpstr>Antibiothérapie documentée</vt:lpstr>
      <vt:lpstr>Durée de traitement - Suivi</vt:lpstr>
      <vt:lpstr>Gestion des dispositifs endo-urinaires</vt:lpstr>
      <vt:lpstr>Candiduries</vt:lpstr>
      <vt:lpstr>Comment prévenir les infections sur matériel de drainage urinaire ? </vt:lpstr>
      <vt:lpstr>Indications du drainage vésical</vt:lpstr>
      <vt:lpstr>Modalités du drainage vésical</vt:lpstr>
      <vt:lpstr>Modalités du drainage vésical</vt:lpstr>
    </vt:vector>
  </TitlesOfParts>
  <Company>ARREPI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ESCMID Guideline for the diagnosis and management of Candida Diseases 2012: Non neutropenic adult patients</dc:title>
  <dc:creator>Benoit Guery</dc:creator>
  <cp:lastModifiedBy>Vincent Le Moing</cp:lastModifiedBy>
  <cp:revision>133</cp:revision>
  <dcterms:created xsi:type="dcterms:W3CDTF">2013-04-22T14:21:17Z</dcterms:created>
  <dcterms:modified xsi:type="dcterms:W3CDTF">2015-05-07T06:59:36Z</dcterms:modified>
</cp:coreProperties>
</file>