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3"/>
  </p:notesMasterIdLst>
  <p:sldIdLst>
    <p:sldId id="534" r:id="rId2"/>
    <p:sldId id="535" r:id="rId3"/>
    <p:sldId id="568" r:id="rId4"/>
    <p:sldId id="574" r:id="rId5"/>
    <p:sldId id="566" r:id="rId6"/>
    <p:sldId id="567" r:id="rId7"/>
    <p:sldId id="569" r:id="rId8"/>
    <p:sldId id="570" r:id="rId9"/>
    <p:sldId id="575" r:id="rId10"/>
    <p:sldId id="572" r:id="rId11"/>
    <p:sldId id="573" r:id="rId12"/>
    <p:sldId id="556" r:id="rId13"/>
    <p:sldId id="561" r:id="rId14"/>
    <p:sldId id="549" r:id="rId15"/>
    <p:sldId id="557" r:id="rId16"/>
    <p:sldId id="558" r:id="rId17"/>
    <p:sldId id="559" r:id="rId18"/>
    <p:sldId id="560" r:id="rId19"/>
    <p:sldId id="562" r:id="rId20"/>
    <p:sldId id="563" r:id="rId21"/>
    <p:sldId id="576" r:id="rId2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F4FF1AE0-5EAC-41B0-8D60-A31E48CA1B17}">
          <p14:sldIdLst>
            <p14:sldId id="534"/>
            <p14:sldId id="535"/>
            <p14:sldId id="568"/>
            <p14:sldId id="574"/>
            <p14:sldId id="566"/>
            <p14:sldId id="567"/>
            <p14:sldId id="569"/>
            <p14:sldId id="570"/>
            <p14:sldId id="575"/>
            <p14:sldId id="572"/>
            <p14:sldId id="573"/>
            <p14:sldId id="556"/>
            <p14:sldId id="561"/>
            <p14:sldId id="549"/>
            <p14:sldId id="557"/>
            <p14:sldId id="558"/>
            <p14:sldId id="559"/>
            <p14:sldId id="560"/>
            <p14:sldId id="562"/>
            <p14:sldId id="563"/>
            <p14:sldId id="57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vid Lebeaux" initials="DL" lastIdx="1" clrIdx="0"/>
  <p:cmAuthor id="2" name="David Lebeaux" initials="DL [2]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Style moyen 4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Style moyen 4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392" autoAdjust="0"/>
    <p:restoredTop sz="99375" autoAdjust="0"/>
  </p:normalViewPr>
  <p:slideViewPr>
    <p:cSldViewPr>
      <p:cViewPr varScale="1">
        <p:scale>
          <a:sx n="115" d="100"/>
          <a:sy n="115" d="100"/>
        </p:scale>
        <p:origin x="133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49AB0E-0300-4B86-B507-0B8281EF1B2D}" type="datetimeFigureOut">
              <a:rPr lang="fr-FR" smtClean="0"/>
              <a:t>10/12/2021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947FCA-B796-4FCB-8F64-9854ACDCFB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7501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Groupe</a:t>
            </a:r>
            <a:r>
              <a:rPr lang="fr-FR" baseline="0" dirty="0"/>
              <a:t> d’experts français: ….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947FCA-B796-4FCB-8F64-9854ACDCFB87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9257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ts val="2000"/>
              </a:spcBef>
              <a:buClr>
                <a:srgbClr val="2C7C9F">
                  <a:lumMod val="60000"/>
                  <a:lumOff val="40000"/>
                </a:srgbClr>
              </a:buClr>
              <a:buSzPct val="110000"/>
              <a:buFont typeface="Wingdings 2" pitchFamily="18" charset="2"/>
              <a:buNone/>
            </a:pPr>
            <a:endParaRPr sz="320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12/10/2021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‹N°›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5496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fr-FR"/>
              <a:t>Cliquez et modifiez le titre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12/10/2021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‹N°›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Faire glisser l'image vers l'espace réservé ou cliquer sur l'icône pour l'ajouter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520151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12/10/2021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‹N°›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9772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fr-FR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12/10/2021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‹N°›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35347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fr-FR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>
              <a:solidFill>
                <a:prstClr val="white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>
              <a:solidFill>
                <a:prstClr val="white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D6ADD-5137-4B0A-BA9C-982EC8FF9746}" type="slidenum">
              <a:rPr lang="fr-FR" altLang="en-US">
                <a:solidFill>
                  <a:prstClr val="white"/>
                </a:solidFill>
              </a:rPr>
              <a:pPr>
                <a:defRPr/>
              </a:pPr>
              <a:t>‹N°›</a:t>
            </a:fld>
            <a:endParaRPr lang="fr-FR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8549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12/10/2021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>
                <a:solidFill>
                  <a:prstClr val="white"/>
                </a:solidFill>
              </a:rPr>
              <a:t>Synthèse</a:t>
            </a:r>
            <a:r>
              <a:rPr lang="en-US" dirty="0">
                <a:solidFill>
                  <a:prstClr val="white"/>
                </a:solidFill>
              </a:rPr>
              <a:t> </a:t>
            </a:r>
            <a:r>
              <a:rPr lang="en-US" dirty="0" err="1">
                <a:solidFill>
                  <a:prstClr val="white"/>
                </a:solidFill>
              </a:rPr>
              <a:t>réalisée</a:t>
            </a:r>
            <a:r>
              <a:rPr lang="en-US" dirty="0">
                <a:solidFill>
                  <a:prstClr val="white"/>
                </a:solidFill>
              </a:rPr>
              <a:t> par la  SPILF</a:t>
            </a:r>
          </a:p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‹N°›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9538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 avec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fr-FR"/>
              <a:t>Cliquez et modifiez le titre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12/10/2021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‹N°›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Faire glisser l'image vers l'espace réservé ou cliquer sur l'icône pour l'ajouter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383496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fr-FR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12/10/2021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‹N°›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7335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fr-FR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12/10/2021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‹N°›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1012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12/10/2021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‹N°›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4879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12/10/2021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‹N°›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9047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12/10/2021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‹N°›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408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fr-FR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12/10/2021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‹N°›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5209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fr-FR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12/10/2021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err="1">
                <a:solidFill>
                  <a:prstClr val="white"/>
                </a:solidFill>
              </a:rPr>
              <a:t>Synthèse</a:t>
            </a:r>
            <a:r>
              <a:rPr lang="en-US" dirty="0">
                <a:solidFill>
                  <a:prstClr val="white"/>
                </a:solidFill>
              </a:rPr>
              <a:t> </a:t>
            </a:r>
            <a:r>
              <a:rPr lang="en-US" dirty="0" err="1">
                <a:solidFill>
                  <a:prstClr val="white"/>
                </a:solidFill>
              </a:rPr>
              <a:t>réalisée</a:t>
            </a:r>
            <a:r>
              <a:rPr lang="en-US" dirty="0">
                <a:solidFill>
                  <a:prstClr val="white"/>
                </a:solidFill>
              </a:rPr>
              <a:t> par la  SPILF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‹N°›</a:t>
            </a:fld>
            <a:endParaRPr lang="en-US">
              <a:solidFill>
                <a:prstClr val="white"/>
              </a:solidFill>
            </a:endParaRP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7897906" y="0"/>
            <a:ext cx="1123235" cy="1041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0796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611560" y="1019943"/>
            <a:ext cx="7920880" cy="2625081"/>
          </a:xfrm>
        </p:spPr>
        <p:txBody>
          <a:bodyPr/>
          <a:lstStyle/>
          <a:p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> BON USAGE DES ANTIFONGIQUES </a:t>
            </a:r>
            <a:br>
              <a:rPr lang="fr-FR" sz="3600" dirty="0"/>
            </a:br>
            <a:endParaRPr lang="fr-FR" sz="3600" dirty="0"/>
          </a:p>
        </p:txBody>
      </p:sp>
      <p:sp>
        <p:nvSpPr>
          <p:cNvPr id="6" name="ZoneTexte 5"/>
          <p:cNvSpPr txBox="1"/>
          <p:nvPr/>
        </p:nvSpPr>
        <p:spPr>
          <a:xfrm>
            <a:off x="1115616" y="5157192"/>
            <a:ext cx="7272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Diaporama de synthèse réalisée par le comité des référentiels de la SPILF le 13 10 </a:t>
            </a:r>
            <a:r>
              <a:rPr lang="fr-FR" dirty="0" smtClean="0"/>
              <a:t>2021 à </a:t>
            </a:r>
            <a:r>
              <a:rPr lang="fr-FR" dirty="0"/>
              <a:t>partir des Recommandations COMAI AP-HP</a:t>
            </a:r>
          </a:p>
        </p:txBody>
      </p:sp>
    </p:spTree>
    <p:extLst>
      <p:ext uri="{BB962C8B-B14F-4D97-AF65-F5344CB8AC3E}">
        <p14:creationId xmlns:p14="http://schemas.microsoft.com/office/powerpoint/2010/main" val="40165484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0" y="6400800"/>
            <a:ext cx="2700338" cy="4572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44920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lang="en-US" altLang="fr-FR" dirty="0" err="1">
                <a:solidFill>
                  <a:srgbClr val="FFFFFF"/>
                </a:solidFill>
                <a:latin typeface="News Gothic MT" charset="0"/>
                <a:ea typeface="ＭＳ Ｐゴシック" pitchFamily="34" charset="-128"/>
              </a:rPr>
              <a:t>Diaporama</a:t>
            </a:r>
            <a:r>
              <a:rPr lang="en-US" altLang="fr-FR" dirty="0">
                <a:solidFill>
                  <a:srgbClr val="FFFFFF"/>
                </a:solidFill>
                <a:latin typeface="News Gothic MT" charset="0"/>
                <a:ea typeface="ＭＳ Ｐゴシック" pitchFamily="34" charset="-128"/>
              </a:rPr>
              <a:t> </a:t>
            </a:r>
            <a:r>
              <a:rPr kumimoji="0" lang="en-US" altLang="fr-FR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ws Gothic MT" charset="0"/>
                <a:ea typeface="ＭＳ Ｐゴシック" pitchFamily="34" charset="-128"/>
                <a:cs typeface="+mn-cs"/>
              </a:rPr>
              <a:t>réalisé </a:t>
            </a:r>
            <a:r>
              <a:rPr kumimoji="0" lang="en-US" alt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ws Gothic MT" charset="0"/>
                <a:ea typeface="ＭＳ Ｐゴシック" pitchFamily="34" charset="-128"/>
                <a:cs typeface="+mn-cs"/>
              </a:rPr>
              <a:t>par la  SPILF</a:t>
            </a:r>
          </a:p>
        </p:txBody>
      </p:sp>
      <p:sp>
        <p:nvSpPr>
          <p:cNvPr id="3" name="Rectangle 2"/>
          <p:cNvSpPr/>
          <p:nvPr/>
        </p:nvSpPr>
        <p:spPr>
          <a:xfrm>
            <a:off x="7812360" y="0"/>
            <a:ext cx="1331640" cy="1196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549275" y="138336"/>
            <a:ext cx="8042276" cy="457200"/>
          </a:xfrm>
          <a:prstGeom prst="rect">
            <a:avLst/>
          </a:prstGeom>
        </p:spPr>
        <p:txBody>
          <a:bodyPr anchor="ctr" anchorCtr="0"/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/>
              <a:t>Infections urinaires</a:t>
            </a: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274520"/>
              </p:ext>
            </p:extLst>
          </p:nvPr>
        </p:nvGraphicFramePr>
        <p:xfrm>
          <a:off x="115697" y="708101"/>
          <a:ext cx="8909432" cy="615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04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527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861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6142">
                <a:tc>
                  <a:txBody>
                    <a:bodyPr/>
                    <a:lstStyle/>
                    <a:p>
                      <a:endParaRPr lang="fr-FR" sz="14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Traitement</a:t>
                      </a: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Commentaires</a:t>
                      </a:r>
                    </a:p>
                  </a:txBody>
                  <a:tcPr marL="63500" marR="6350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04069">
                <a:tc>
                  <a:txBody>
                    <a:bodyPr/>
                    <a:lstStyle/>
                    <a:p>
                      <a:r>
                        <a:rPr lang="fr-FR" sz="1300" dirty="0" err="1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Candidurie</a:t>
                      </a:r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en </a:t>
                      </a:r>
                      <a:r>
                        <a:rPr lang="fr-FR" sz="1300" dirty="0" err="1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pré-opératoire</a:t>
                      </a:r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de chirurgie urologique ou en cas de matériel urologique</a:t>
                      </a: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1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Ne pas traiter une </a:t>
                      </a:r>
                      <a:r>
                        <a:rPr lang="fr-FR" sz="1300" b="1" baseline="0" dirty="0" err="1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candidurie</a:t>
                      </a:r>
                      <a:r>
                        <a:rPr lang="fr-FR" sz="1300" b="1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en dehors de cette situation</a:t>
                      </a:r>
                      <a:endParaRPr lang="fr-FR" sz="1300" b="1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1</a:t>
                      </a:r>
                      <a:r>
                        <a:rPr lang="fr-FR" sz="1300" b="1" baseline="300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ère</a:t>
                      </a:r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ligne </a:t>
                      </a:r>
                    </a:p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FLUCONAZOLE IV ou PO</a:t>
                      </a:r>
                    </a:p>
                    <a:p>
                      <a:r>
                        <a:rPr lang="fr-FR" sz="1300" b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Adulte : 12 mg/kg</a:t>
                      </a:r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à J1 puis 6 mg/kg/j</a:t>
                      </a:r>
                    </a:p>
                    <a:p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Enfant : 10-12 mg/kg/j</a:t>
                      </a:r>
                    </a:p>
                    <a:p>
                      <a:endParaRPr lang="fr-FR" sz="1300" b="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Alternative si souche résistante au </a:t>
                      </a:r>
                      <a:r>
                        <a:rPr lang="fr-FR" sz="1300" b="1" dirty="0" err="1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fluconazole</a:t>
                      </a:r>
                      <a:endParaRPr lang="fr-FR" sz="1300" b="1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AMPHOTERICINE</a:t>
                      </a:r>
                      <a:r>
                        <a:rPr lang="fr-FR" sz="1300" b="1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B DESOXYCHOLATE</a:t>
                      </a:r>
                    </a:p>
                    <a:p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0,3-0,6 mg/kg/j</a:t>
                      </a:r>
                    </a:p>
                    <a:p>
                      <a:endParaRPr lang="fr-FR" sz="1300" b="1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r>
                        <a:rPr lang="fr-FR" sz="130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Pendant 2 jours avant et 2 jours après ablation de la sonde pour la chirurgie urologique</a:t>
                      </a: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04069">
                <a:tc>
                  <a:txBody>
                    <a:bodyPr/>
                    <a:lstStyle/>
                    <a:p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Pyélonéphrite aigue</a:t>
                      </a: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1</a:t>
                      </a:r>
                      <a:r>
                        <a:rPr lang="fr-FR" sz="1300" b="1" baseline="300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ère</a:t>
                      </a:r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ligne </a:t>
                      </a:r>
                    </a:p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FLUCONAZOLE IV ou PO</a:t>
                      </a:r>
                    </a:p>
                    <a:p>
                      <a:r>
                        <a:rPr lang="fr-FR" sz="1300" b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Adulte : 12 mg/kg</a:t>
                      </a:r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à J1 puis 6 mg/kg/j</a:t>
                      </a:r>
                    </a:p>
                    <a:p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Enfant : 10-12 mg/kg/j</a:t>
                      </a:r>
                      <a:endParaRPr lang="fr-FR" sz="1300" b="1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b="1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Alternative si souche résistante au </a:t>
                      </a:r>
                      <a:r>
                        <a:rPr lang="fr-FR" sz="1300" b="1" dirty="0" err="1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fluconazole</a:t>
                      </a:r>
                      <a:endParaRPr lang="fr-FR" sz="1300" b="1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AMPHOTERICINE</a:t>
                      </a:r>
                      <a:r>
                        <a:rPr lang="fr-FR" sz="1300" b="1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B DESOXYCHOLATE</a:t>
                      </a:r>
                    </a:p>
                    <a:p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0,3-0,6 mg/kg/j</a:t>
                      </a:r>
                    </a:p>
                    <a:p>
                      <a:endParaRPr lang="fr-FR" sz="1300" b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Imagerie rénale systématique</a:t>
                      </a:r>
                    </a:p>
                    <a:p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Avis spécialisé en cas d’abcès</a:t>
                      </a: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Pendant 7 jours</a:t>
                      </a: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Les gestes urologiques doivent être réalisés sous traitement.</a:t>
                      </a:r>
                    </a:p>
                  </a:txBody>
                  <a:tcPr marL="63500" marR="6350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04069">
                <a:tc>
                  <a:txBody>
                    <a:bodyPr/>
                    <a:lstStyle/>
                    <a:p>
                      <a:r>
                        <a:rPr lang="fr-FR" sz="1300" dirty="0" err="1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Fungus</a:t>
                      </a:r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</a:t>
                      </a:r>
                      <a:r>
                        <a:rPr lang="fr-FR" sz="1300" dirty="0" err="1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ball</a:t>
                      </a:r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1</a:t>
                      </a:r>
                      <a:r>
                        <a:rPr lang="fr-FR" sz="1300" b="1" baseline="300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ère</a:t>
                      </a:r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ligne </a:t>
                      </a:r>
                    </a:p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FLUCONAZOLE IV ou PO</a:t>
                      </a:r>
                    </a:p>
                    <a:p>
                      <a:r>
                        <a:rPr lang="fr-FR" sz="1300" b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Adulte : 12 mg/kg</a:t>
                      </a:r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à J1 puis 6 mg/kg/j</a:t>
                      </a:r>
                    </a:p>
                    <a:p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Enfant : 10-12 mg/kg/j</a:t>
                      </a:r>
                      <a:endParaRPr lang="fr-FR" sz="1300" b="1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b="1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Alternative si souche résistante au </a:t>
                      </a:r>
                      <a:r>
                        <a:rPr lang="fr-FR" sz="1300" b="1" dirty="0" err="1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fluconazole</a:t>
                      </a:r>
                      <a:endParaRPr lang="fr-FR" sz="1300" b="1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AMPHOTERICINE</a:t>
                      </a:r>
                      <a:r>
                        <a:rPr lang="fr-FR" sz="1300" b="1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B DESOXYCHOLATE</a:t>
                      </a:r>
                    </a:p>
                    <a:p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0,3-0,6 mg/kg/j</a:t>
                      </a:r>
                    </a:p>
                    <a:p>
                      <a:endParaRPr lang="fr-FR" sz="1300" b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Traitement médico-chirurgical</a:t>
                      </a:r>
                    </a:p>
                    <a:p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Avis spécialisé</a:t>
                      </a:r>
                    </a:p>
                  </a:txBody>
                  <a:tcPr marL="63500" marR="6350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0711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0" y="6400800"/>
            <a:ext cx="2700338" cy="4572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44920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lang="en-US" altLang="fr-FR" dirty="0" err="1">
                <a:solidFill>
                  <a:srgbClr val="FFFFFF"/>
                </a:solidFill>
                <a:latin typeface="News Gothic MT" charset="0"/>
                <a:ea typeface="ＭＳ Ｐゴシック" pitchFamily="34" charset="-128"/>
              </a:rPr>
              <a:t>Diaporama</a:t>
            </a:r>
            <a:r>
              <a:rPr lang="en-US" altLang="fr-FR" dirty="0">
                <a:solidFill>
                  <a:srgbClr val="FFFFFF"/>
                </a:solidFill>
                <a:latin typeface="News Gothic MT" charset="0"/>
                <a:ea typeface="ＭＳ Ｐゴシック" pitchFamily="34" charset="-128"/>
              </a:rPr>
              <a:t> </a:t>
            </a:r>
            <a:r>
              <a:rPr kumimoji="0" lang="en-US" altLang="fr-FR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ws Gothic MT" charset="0"/>
                <a:ea typeface="ＭＳ Ｐゴシック" pitchFamily="34" charset="-128"/>
                <a:cs typeface="+mn-cs"/>
              </a:rPr>
              <a:t>réalisé </a:t>
            </a:r>
            <a:r>
              <a:rPr kumimoji="0" lang="en-US" alt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ws Gothic MT" charset="0"/>
                <a:ea typeface="ＭＳ Ｐゴシック" pitchFamily="34" charset="-128"/>
                <a:cs typeface="+mn-cs"/>
              </a:rPr>
              <a:t>par la  SPILF</a:t>
            </a:r>
          </a:p>
        </p:txBody>
      </p:sp>
      <p:sp>
        <p:nvSpPr>
          <p:cNvPr id="3" name="Rectangle 2"/>
          <p:cNvSpPr/>
          <p:nvPr/>
        </p:nvSpPr>
        <p:spPr>
          <a:xfrm>
            <a:off x="7812360" y="0"/>
            <a:ext cx="1331640" cy="1196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549275" y="138336"/>
            <a:ext cx="8042276" cy="457200"/>
          </a:xfrm>
          <a:prstGeom prst="rect">
            <a:avLst/>
          </a:prstGeom>
        </p:spPr>
        <p:txBody>
          <a:bodyPr anchor="ctr" anchorCtr="0"/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/>
              <a:t>Endocardites à </a:t>
            </a:r>
            <a:r>
              <a:rPr lang="fr-FR" sz="2800" i="1" dirty="0"/>
              <a:t>Candida</a:t>
            </a: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3812905"/>
              </p:ext>
            </p:extLst>
          </p:nvPr>
        </p:nvGraphicFramePr>
        <p:xfrm>
          <a:off x="115697" y="1628800"/>
          <a:ext cx="8909432" cy="3977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04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527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861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6142">
                <a:tc>
                  <a:txBody>
                    <a:bodyPr/>
                    <a:lstStyle/>
                    <a:p>
                      <a:endParaRPr lang="fr-FR" sz="14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Traitement</a:t>
                      </a: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Commentaires</a:t>
                      </a:r>
                    </a:p>
                  </a:txBody>
                  <a:tcPr marL="63500" marR="6350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04069">
                <a:tc>
                  <a:txBody>
                    <a:bodyPr/>
                    <a:lstStyle/>
                    <a:p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1</a:t>
                      </a:r>
                      <a:r>
                        <a:rPr lang="fr-FR" sz="1300" baseline="300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ère</a:t>
                      </a:r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ligne</a:t>
                      </a: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AMPHOTERICINE B </a:t>
                      </a:r>
                      <a:r>
                        <a:rPr lang="fr-FR" sz="1300" b="1" dirty="0" err="1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liposomale</a:t>
                      </a:r>
                      <a:endParaRPr lang="fr-FR" sz="1300" b="1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b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3-5</a:t>
                      </a:r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mg/kg/j </a:t>
                      </a:r>
                    </a:p>
                    <a:p>
                      <a:endParaRPr lang="fr-FR" sz="1300" b="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b="1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+/- FLUCYTOSINE </a:t>
                      </a:r>
                    </a:p>
                    <a:p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25 mg/kg x 4/j</a:t>
                      </a:r>
                    </a:p>
                    <a:p>
                      <a:endParaRPr lang="fr-FR" sz="1300" b="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b="1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OU</a:t>
                      </a:r>
                    </a:p>
                    <a:p>
                      <a:endParaRPr lang="fr-FR" sz="1300" b="1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Forte dose d’</a:t>
                      </a:r>
                      <a:r>
                        <a:rPr lang="fr-FR" sz="1300" b="0" baseline="0" dirty="0" err="1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Echinocandine</a:t>
                      </a:r>
                      <a:endParaRPr lang="fr-FR" sz="1300" b="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CASPOFUNGINE</a:t>
                      </a:r>
                    </a:p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Adulte  </a:t>
                      </a:r>
                    </a:p>
                    <a:p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150</a:t>
                      </a:r>
                      <a:r>
                        <a:rPr lang="fr-FR" sz="1300" b="0" baseline="0" dirty="0">
                          <a:solidFill>
                            <a:schemeClr val="tx1"/>
                          </a:solidFill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mg/j </a:t>
                      </a:r>
                      <a:endParaRPr lang="fr-FR" sz="1300" b="1" dirty="0">
                        <a:solidFill>
                          <a:schemeClr val="tx1"/>
                        </a:solidFill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b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Ou</a:t>
                      </a:r>
                    </a:p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MICAFUNGINE</a:t>
                      </a:r>
                    </a:p>
                    <a:p>
                      <a:r>
                        <a:rPr lang="fr-FR" sz="1300" b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150 mg/j</a:t>
                      </a:r>
                    </a:p>
                    <a:p>
                      <a:endParaRPr lang="fr-FR" sz="1300" b="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b="1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+/- FLUCYTOSINE </a:t>
                      </a:r>
                    </a:p>
                    <a:p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25 mg/kg x 4/j</a:t>
                      </a:r>
                    </a:p>
                    <a:p>
                      <a:endParaRPr lang="fr-FR" sz="1300" b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r>
                        <a:rPr lang="fr-FR" sz="1300" baseline="0" dirty="0">
                          <a:solidFill>
                            <a:schemeClr val="tx1"/>
                          </a:solidFill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Avis spécialisé pour la durée de traitement et la mise en place d’un traitement suspensif</a:t>
                      </a:r>
                    </a:p>
                    <a:p>
                      <a:endParaRPr lang="fr-FR" sz="1300" baseline="0" dirty="0">
                        <a:solidFill>
                          <a:srgbClr val="FF0000"/>
                        </a:solidFill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baseline="0" dirty="0">
                          <a:solidFill>
                            <a:schemeClr val="tx1"/>
                          </a:solidFill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Préférer les </a:t>
                      </a:r>
                      <a:r>
                        <a:rPr lang="fr-FR" sz="1300" baseline="0" dirty="0" err="1">
                          <a:solidFill>
                            <a:schemeClr val="tx1"/>
                          </a:solidFill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polyènes</a:t>
                      </a:r>
                      <a:r>
                        <a:rPr lang="fr-FR" sz="1300" baseline="0" dirty="0">
                          <a:solidFill>
                            <a:schemeClr val="tx1"/>
                          </a:solidFill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en cas de matériel prothétique</a:t>
                      </a:r>
                      <a:endParaRPr lang="fr-FR" sz="1300" dirty="0">
                        <a:solidFill>
                          <a:schemeClr val="tx1"/>
                        </a:solidFill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395536" y="1066794"/>
            <a:ext cx="5295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Chirurgie précoce à discuter systématiquement</a:t>
            </a:r>
          </a:p>
        </p:txBody>
      </p:sp>
    </p:spTree>
    <p:extLst>
      <p:ext uri="{BB962C8B-B14F-4D97-AF65-F5344CB8AC3E}">
        <p14:creationId xmlns:p14="http://schemas.microsoft.com/office/powerpoint/2010/main" val="12312900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0" y="6400800"/>
            <a:ext cx="2700338" cy="4572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44920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lang="en-US" altLang="fr-FR" dirty="0" err="1">
                <a:solidFill>
                  <a:srgbClr val="FFFFFF"/>
                </a:solidFill>
                <a:latin typeface="News Gothic MT" charset="0"/>
                <a:ea typeface="ＭＳ Ｐゴシック" pitchFamily="34" charset="-128"/>
              </a:rPr>
              <a:t>Diaporama</a:t>
            </a:r>
            <a:r>
              <a:rPr lang="en-US" altLang="fr-FR" dirty="0">
                <a:solidFill>
                  <a:srgbClr val="FFFFFF"/>
                </a:solidFill>
                <a:latin typeface="News Gothic MT" charset="0"/>
                <a:ea typeface="ＭＳ Ｐゴシック" pitchFamily="34" charset="-128"/>
              </a:rPr>
              <a:t> </a:t>
            </a:r>
            <a:r>
              <a:rPr kumimoji="0" lang="en-US" altLang="fr-FR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ws Gothic MT" charset="0"/>
                <a:ea typeface="ＭＳ Ｐゴシック" pitchFamily="34" charset="-128"/>
                <a:cs typeface="+mn-cs"/>
              </a:rPr>
              <a:t>réalisé </a:t>
            </a:r>
            <a:r>
              <a:rPr kumimoji="0" lang="en-US" alt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ws Gothic MT" charset="0"/>
                <a:ea typeface="ＭＳ Ｐゴシック" pitchFamily="34" charset="-128"/>
                <a:cs typeface="+mn-cs"/>
              </a:rPr>
              <a:t>par la  SPILF</a:t>
            </a:r>
          </a:p>
        </p:txBody>
      </p:sp>
      <p:sp>
        <p:nvSpPr>
          <p:cNvPr id="3" name="Rectangle 2"/>
          <p:cNvSpPr/>
          <p:nvPr/>
        </p:nvSpPr>
        <p:spPr>
          <a:xfrm>
            <a:off x="7812360" y="0"/>
            <a:ext cx="1331640" cy="1196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541874" y="27773"/>
            <a:ext cx="8042276" cy="379374"/>
          </a:xfrm>
          <a:prstGeom prst="rect">
            <a:avLst/>
          </a:prstGeom>
        </p:spPr>
        <p:txBody>
          <a:bodyPr anchor="ctr" anchorCtr="0"/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/>
              <a:t>Aspergilloses invasives (AI)  </a:t>
            </a: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636614"/>
              </p:ext>
            </p:extLst>
          </p:nvPr>
        </p:nvGraphicFramePr>
        <p:xfrm>
          <a:off x="107503" y="548680"/>
          <a:ext cx="8911019" cy="62101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2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599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867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4919">
                <a:tc>
                  <a:txBody>
                    <a:bodyPr/>
                    <a:lstStyle/>
                    <a:p>
                      <a:endParaRPr lang="fr-FR" sz="14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Traitement</a:t>
                      </a: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Commentaires</a:t>
                      </a:r>
                    </a:p>
                  </a:txBody>
                  <a:tcPr marL="63500" marR="6350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70591">
                <a:tc>
                  <a:txBody>
                    <a:bodyPr/>
                    <a:lstStyle/>
                    <a:p>
                      <a:r>
                        <a:rPr lang="fr-FR" sz="1300" b="1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Pulmonaire</a:t>
                      </a:r>
                      <a:r>
                        <a:rPr lang="fr-FR" sz="130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: </a:t>
                      </a:r>
                      <a:r>
                        <a:rPr lang="fr-FR" sz="1300" i="1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1</a:t>
                      </a:r>
                      <a:r>
                        <a:rPr lang="fr-FR" sz="1300" i="1" baseline="300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ère</a:t>
                      </a:r>
                      <a:r>
                        <a:rPr lang="fr-FR" sz="1300" i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ligne</a:t>
                      </a: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050" i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(sauf en cas de prophylaxie par </a:t>
                      </a:r>
                      <a:r>
                        <a:rPr lang="fr-FR" sz="1050" i="1" dirty="0" err="1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azolés</a:t>
                      </a:r>
                      <a:r>
                        <a:rPr lang="fr-FR" sz="1050" i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ou de résistance in</a:t>
                      </a:r>
                      <a:r>
                        <a:rPr lang="fr-FR" sz="1050" i="1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vitro avérée aux </a:t>
                      </a:r>
                      <a:r>
                        <a:rPr lang="fr-FR" sz="1050" i="1" baseline="0" dirty="0" err="1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azolés</a:t>
                      </a:r>
                      <a:r>
                        <a:rPr lang="fr-FR" sz="1050" i="1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)</a:t>
                      </a:r>
                      <a:endParaRPr lang="fr-FR" sz="1050" i="1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VORICONAZOLE</a:t>
                      </a:r>
                    </a:p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Adulte  </a:t>
                      </a:r>
                    </a:p>
                    <a:p>
                      <a:r>
                        <a:rPr lang="fr-FR" sz="1300" b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6</a:t>
                      </a:r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mg/kg x 2/j IV à J1 puis 4 mg/kg x 2/j</a:t>
                      </a:r>
                      <a:endParaRPr lang="fr-FR" sz="1300" b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Relais PO</a:t>
                      </a:r>
                      <a:r>
                        <a:rPr lang="fr-FR" sz="130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: 4 mg/kg x 2/j à 1h des repas</a:t>
                      </a: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Enfant</a:t>
                      </a:r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(2</a:t>
                      </a:r>
                      <a:r>
                        <a:rPr lang="fr-FR" sz="130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- 14 ans et &lt; 50 kg) </a:t>
                      </a:r>
                    </a:p>
                    <a:p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9 mg/kg x 2/j IV à J1 puis 8 mg/kg x 2/j</a:t>
                      </a:r>
                      <a:endParaRPr lang="fr-FR" sz="1300" b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Relais PO</a:t>
                      </a:r>
                      <a:r>
                        <a:rPr lang="fr-FR" sz="130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: 9 mg/kg x 2/j à 1h des repas</a:t>
                      </a: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Dosage du</a:t>
                      </a:r>
                      <a:r>
                        <a:rPr lang="fr-FR" sz="130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résiduel entre J2 et J5 et après relais par voie orale</a:t>
                      </a:r>
                    </a:p>
                    <a:p>
                      <a:r>
                        <a:rPr lang="fr-FR" sz="130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Objectifs : 1-5 mg/L</a:t>
                      </a: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Pas de bithérapies ni </a:t>
                      </a:r>
                    </a:p>
                    <a:p>
                      <a:r>
                        <a:rPr lang="fr-FR" sz="130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d’</a:t>
                      </a:r>
                      <a:r>
                        <a:rPr lang="fr-FR" sz="1300" baseline="0" dirty="0" err="1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échinocandines</a:t>
                      </a:r>
                      <a:r>
                        <a:rPr lang="fr-FR" sz="130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dans le traitement de première intention.</a:t>
                      </a: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9008">
                <a:tc>
                  <a:txBody>
                    <a:bodyPr/>
                    <a:lstStyle/>
                    <a:p>
                      <a:r>
                        <a:rPr lang="fr-FR" sz="1300" i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Alternative chez l’adulte en hématologie</a:t>
                      </a:r>
                      <a:endParaRPr lang="fr-FR" i="1" dirty="0"/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ISAVUCONAZOLE</a:t>
                      </a:r>
                    </a:p>
                    <a:p>
                      <a:r>
                        <a:rPr lang="fr-FR" sz="1300" b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200 mg x 3/j IV à J1, J2 puis 200 mg/j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Relais PO</a:t>
                      </a:r>
                      <a:r>
                        <a:rPr lang="fr-FR" sz="130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: </a:t>
                      </a:r>
                      <a:r>
                        <a:rPr lang="fr-FR" sz="1300" b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200 mg/j</a:t>
                      </a:r>
                    </a:p>
                  </a:txBody>
                  <a:tcPr marL="63500" marR="63500" marT="0" marB="0"/>
                </a:tc>
                <a:tc rowSpan="4">
                  <a:txBody>
                    <a:bodyPr/>
                    <a:lstStyle/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extLst>
                  <a:ext uri="{0D108BD9-81ED-4DB2-BD59-A6C34878D82A}">
                    <a16:rowId xmlns:a16="http://schemas.microsoft.com/office/drawing/2014/main" val="429323481"/>
                  </a:ext>
                </a:extLst>
              </a:tr>
              <a:tr h="983662">
                <a:tc>
                  <a:txBody>
                    <a:bodyPr/>
                    <a:lstStyle/>
                    <a:p>
                      <a:r>
                        <a:rPr lang="fr-FR" sz="1300" i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Alternative </a:t>
                      </a:r>
                      <a:r>
                        <a:rPr lang="fr-FR" sz="1300" i="1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ou en 1</a:t>
                      </a:r>
                      <a:r>
                        <a:rPr lang="fr-FR" sz="1300" i="1" baseline="300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ère</a:t>
                      </a:r>
                      <a:r>
                        <a:rPr lang="fr-FR" sz="1300" i="1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ligne si prophylaxie par </a:t>
                      </a:r>
                      <a:r>
                        <a:rPr lang="fr-FR" sz="1300" i="1" baseline="0" dirty="0" err="1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azolés</a:t>
                      </a:r>
                      <a:r>
                        <a:rPr lang="fr-FR" sz="1300" i="1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ou en cas de résistance in vitro avérée aux </a:t>
                      </a:r>
                      <a:r>
                        <a:rPr lang="fr-FR" sz="1300" i="1" baseline="0" dirty="0" err="1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azolés</a:t>
                      </a:r>
                      <a:endParaRPr lang="fr-FR" sz="1300" i="1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AMPHOTERICINE B </a:t>
                      </a:r>
                      <a:r>
                        <a:rPr lang="fr-FR" sz="1300" b="1" dirty="0" err="1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liposomale</a:t>
                      </a:r>
                      <a:endParaRPr lang="fr-FR" sz="1300" b="1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b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3</a:t>
                      </a:r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mg/kg/j </a:t>
                      </a:r>
                      <a:endParaRPr lang="fr-FR" sz="1300" b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 vMerge="1">
                  <a:txBody>
                    <a:bodyPr/>
                    <a:lstStyle/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67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1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Système nerveux </a:t>
                      </a:r>
                      <a:r>
                        <a:rPr lang="fr-FR" sz="1300" b="1" baseline="0" dirty="0" smtClean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central 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i="1" baseline="0" dirty="0" smtClean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1</a:t>
                      </a:r>
                      <a:r>
                        <a:rPr lang="fr-FR" sz="1300" i="1" baseline="30000" dirty="0" smtClean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ère</a:t>
                      </a:r>
                      <a:r>
                        <a:rPr lang="fr-FR" sz="1300" i="1" dirty="0" smtClean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ligne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i="1" dirty="0" smtClean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(sauf en cas de prophylaxie par </a:t>
                      </a:r>
                      <a:r>
                        <a:rPr lang="fr-FR" sz="1050" i="1" dirty="0" err="1" smtClean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azolés</a:t>
                      </a:r>
                      <a:r>
                        <a:rPr lang="fr-FR" sz="1050" i="1" dirty="0" smtClean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ou de résistance in</a:t>
                      </a:r>
                      <a:r>
                        <a:rPr lang="fr-FR" sz="1050" i="1" baseline="0" dirty="0" smtClean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vitro avérée aux </a:t>
                      </a:r>
                      <a:r>
                        <a:rPr lang="fr-FR" sz="1050" i="1" baseline="0" dirty="0" err="1" smtClean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azolés</a:t>
                      </a:r>
                      <a:r>
                        <a:rPr lang="fr-FR" sz="1050" i="1" baseline="0" dirty="0" smtClean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)</a:t>
                      </a:r>
                      <a:endParaRPr lang="fr-FR" sz="1300" b="1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VORICONAZOLE</a:t>
                      </a:r>
                    </a:p>
                  </a:txBody>
                  <a:tcPr marL="63500" marR="63500" marT="0" marB="0"/>
                </a:tc>
                <a:tc vMerge="1">
                  <a:txBody>
                    <a:bodyPr/>
                    <a:lstStyle/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479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i="1" baseline="0" dirty="0" smtClean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Alternative</a:t>
                      </a:r>
                      <a:endParaRPr lang="fr-FR" sz="1300" b="0" i="1" dirty="0" smtClean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i="1" baseline="0" dirty="0" smtClean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si prophylaxie par </a:t>
                      </a:r>
                      <a:r>
                        <a:rPr lang="fr-FR" sz="1300" i="1" baseline="0" dirty="0" err="1" smtClean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azolés</a:t>
                      </a:r>
                      <a:r>
                        <a:rPr lang="fr-FR" sz="1300" i="1" baseline="0" dirty="0" smtClean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ou en cas de résistance in vitro avérée aux </a:t>
                      </a:r>
                      <a:r>
                        <a:rPr lang="fr-FR" sz="1300" i="1" baseline="0" dirty="0" err="1" smtClean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azolés</a:t>
                      </a:r>
                      <a:endParaRPr lang="fr-FR" sz="1300" b="1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r>
                        <a:rPr lang="fr-FR" sz="1300" b="1" dirty="0" smtClean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AMPHOTERICINE B </a:t>
                      </a:r>
                      <a:r>
                        <a:rPr lang="fr-FR" sz="1300" b="1" dirty="0" err="1" smtClean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liposomale</a:t>
                      </a:r>
                      <a:endParaRPr lang="fr-FR" sz="1300" b="1" dirty="0" smtClean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b="0" dirty="0" smtClean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3</a:t>
                      </a:r>
                      <a:r>
                        <a:rPr lang="fr-FR" sz="1300" b="0" baseline="0" dirty="0" smtClean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mg/kg/j </a:t>
                      </a:r>
                      <a:endParaRPr lang="fr-FR" sz="1300" b="0" dirty="0" smtClean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 vMerge="1">
                  <a:txBody>
                    <a:bodyPr/>
                    <a:lstStyle/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47848">
                <a:tc>
                  <a:txBody>
                    <a:bodyPr/>
                    <a:lstStyle/>
                    <a:p>
                      <a:r>
                        <a:rPr lang="fr-FR" sz="1300" b="1" dirty="0" err="1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Endophtalmie</a:t>
                      </a:r>
                      <a:endParaRPr lang="fr-FR" sz="1300" b="1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VORICONAZOLE</a:t>
                      </a:r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ou AMPHOTERICINE</a:t>
                      </a:r>
                      <a:r>
                        <a:rPr lang="fr-FR" sz="1300" b="1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B </a:t>
                      </a:r>
                      <a:r>
                        <a:rPr lang="fr-FR" sz="1300" b="1" baseline="0" dirty="0" err="1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désoxycholate</a:t>
                      </a:r>
                      <a:r>
                        <a:rPr lang="fr-FR" sz="1300" b="1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</a:t>
                      </a:r>
                      <a:r>
                        <a:rPr lang="fr-FR" sz="1300" baseline="0" dirty="0" smtClean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intra-vitréen</a:t>
                      </a:r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Avis spécialisé</a:t>
                      </a:r>
                    </a:p>
                  </a:txBody>
                  <a:tcPr marL="63500" marR="6350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15521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0" y="6400800"/>
            <a:ext cx="2700338" cy="4572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44920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lang="en-US" altLang="fr-FR" dirty="0" err="1">
                <a:solidFill>
                  <a:srgbClr val="FFFFFF"/>
                </a:solidFill>
                <a:latin typeface="News Gothic MT" charset="0"/>
                <a:ea typeface="ＭＳ Ｐゴシック" pitchFamily="34" charset="-128"/>
              </a:rPr>
              <a:t>Diaporama</a:t>
            </a:r>
            <a:r>
              <a:rPr lang="en-US" altLang="fr-FR" dirty="0">
                <a:solidFill>
                  <a:srgbClr val="FFFFFF"/>
                </a:solidFill>
                <a:latin typeface="News Gothic MT" charset="0"/>
                <a:ea typeface="ＭＳ Ｐゴシック" pitchFamily="34" charset="-128"/>
              </a:rPr>
              <a:t> </a:t>
            </a:r>
            <a:r>
              <a:rPr kumimoji="0" lang="en-US" altLang="fr-FR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ws Gothic MT" charset="0"/>
                <a:ea typeface="ＭＳ Ｐゴシック" pitchFamily="34" charset="-128"/>
                <a:cs typeface="+mn-cs"/>
              </a:rPr>
              <a:t>réalisé </a:t>
            </a:r>
            <a:r>
              <a:rPr kumimoji="0" lang="en-US" alt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ws Gothic MT" charset="0"/>
                <a:ea typeface="ＭＳ Ｐゴシック" pitchFamily="34" charset="-128"/>
                <a:cs typeface="+mn-cs"/>
              </a:rPr>
              <a:t>par la  SPILF</a:t>
            </a:r>
          </a:p>
        </p:txBody>
      </p:sp>
      <p:sp>
        <p:nvSpPr>
          <p:cNvPr id="3" name="Rectangle 2"/>
          <p:cNvSpPr/>
          <p:nvPr/>
        </p:nvSpPr>
        <p:spPr>
          <a:xfrm>
            <a:off x="7812360" y="0"/>
            <a:ext cx="1331640" cy="1196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549275" y="107576"/>
            <a:ext cx="8042276" cy="945160"/>
          </a:xfrm>
          <a:prstGeom prst="rect">
            <a:avLst/>
          </a:prstGeom>
        </p:spPr>
        <p:txBody>
          <a:bodyPr anchor="ctr" anchorCtr="0"/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/>
              <a:t>Aspergilloses invasives (AI)   </a:t>
            </a: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5566545"/>
              </p:ext>
            </p:extLst>
          </p:nvPr>
        </p:nvGraphicFramePr>
        <p:xfrm>
          <a:off x="143507" y="1124744"/>
          <a:ext cx="8860274" cy="4448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62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348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69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endParaRPr lang="fr-FR" sz="14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Traitement</a:t>
                      </a: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Commentaires</a:t>
                      </a:r>
                    </a:p>
                  </a:txBody>
                  <a:tcPr marL="63500" marR="6350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8040">
                <a:tc>
                  <a:txBody>
                    <a:bodyPr/>
                    <a:lstStyle/>
                    <a:p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2</a:t>
                      </a:r>
                      <a:r>
                        <a:rPr lang="fr-FR" sz="1300" baseline="300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ème</a:t>
                      </a:r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ligne</a:t>
                      </a:r>
                    </a:p>
                    <a:p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= sauvetage</a:t>
                      </a: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AMPHOTERICINE B </a:t>
                      </a:r>
                      <a:r>
                        <a:rPr lang="fr-FR" sz="1300" b="1" dirty="0" err="1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liposomale</a:t>
                      </a:r>
                      <a:endParaRPr lang="fr-FR" sz="1300" b="1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b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3</a:t>
                      </a:r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mg/kg/j IV</a:t>
                      </a:r>
                      <a:endParaRPr lang="fr-FR" sz="1300" b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Si non utilisé en 1</a:t>
                      </a:r>
                      <a:r>
                        <a:rPr lang="fr-FR" sz="1300" baseline="300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ère</a:t>
                      </a:r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ligne </a:t>
                      </a:r>
                    </a:p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VORICONAZOLE</a:t>
                      </a:r>
                    </a:p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Adulte  </a:t>
                      </a:r>
                    </a:p>
                    <a:p>
                      <a:r>
                        <a:rPr lang="fr-FR" sz="1300" b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6</a:t>
                      </a:r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mg/kg x 2/j IV à J1 puis 4 mg/kg x 2/j</a:t>
                      </a:r>
                      <a:endParaRPr lang="fr-FR" sz="1300" b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Relais PO</a:t>
                      </a:r>
                      <a:r>
                        <a:rPr lang="fr-FR" sz="130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: 4 mg/kg x 2/j à 1h des repas</a:t>
                      </a: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Enfant</a:t>
                      </a:r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(2</a:t>
                      </a:r>
                      <a:r>
                        <a:rPr lang="fr-FR" sz="130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- 14 ans et &lt; 50 kg) </a:t>
                      </a:r>
                    </a:p>
                    <a:p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9 mg/kg x 2/j IV à J1 puis 8 mg/kg x 2/j</a:t>
                      </a:r>
                      <a:endParaRPr lang="fr-FR" sz="1300" b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Relais PO</a:t>
                      </a:r>
                      <a:r>
                        <a:rPr lang="fr-FR" sz="130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: 9 mg/kg x 2/j à 1h des repas</a:t>
                      </a:r>
                    </a:p>
                    <a:p>
                      <a:endParaRPr lang="fr-FR" sz="1300" b="1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Ou </a:t>
                      </a:r>
                      <a:r>
                        <a:rPr lang="fr-FR" sz="1300" b="1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</a:t>
                      </a:r>
                    </a:p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VORICONAZOLE ou ISAVUCONAZOLE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+ ECHINOCANDINE</a:t>
                      </a: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Dosage du</a:t>
                      </a:r>
                      <a:r>
                        <a:rPr lang="fr-FR" sz="130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résiduel entre J2 et J5 et </a:t>
                      </a:r>
                    </a:p>
                    <a:p>
                      <a:r>
                        <a:rPr lang="fr-FR" sz="130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après relais par voie orale</a:t>
                      </a:r>
                    </a:p>
                    <a:p>
                      <a:r>
                        <a:rPr lang="fr-FR" sz="130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Objectifs : 1-5 mg/L</a:t>
                      </a: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14979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0" y="6400800"/>
            <a:ext cx="2700338" cy="4572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44920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lang="en-US" altLang="fr-FR" dirty="0" err="1">
                <a:solidFill>
                  <a:srgbClr val="FFFFFF"/>
                </a:solidFill>
                <a:latin typeface="News Gothic MT" charset="0"/>
                <a:ea typeface="ＭＳ Ｐゴシック" pitchFamily="34" charset="-128"/>
              </a:rPr>
              <a:t>Diaporama</a:t>
            </a:r>
            <a:r>
              <a:rPr lang="en-US" altLang="fr-FR" dirty="0">
                <a:solidFill>
                  <a:srgbClr val="FFFFFF"/>
                </a:solidFill>
                <a:latin typeface="News Gothic MT" charset="0"/>
                <a:ea typeface="ＭＳ Ｐゴシック" pitchFamily="34" charset="-128"/>
              </a:rPr>
              <a:t> </a:t>
            </a:r>
            <a:r>
              <a:rPr kumimoji="0" lang="en-US" altLang="fr-FR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ws Gothic MT" charset="0"/>
                <a:ea typeface="ＭＳ Ｐゴシック" pitchFamily="34" charset="-128"/>
                <a:cs typeface="+mn-cs"/>
              </a:rPr>
              <a:t>réalisé </a:t>
            </a:r>
            <a:r>
              <a:rPr kumimoji="0" lang="en-US" alt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ws Gothic MT" charset="0"/>
                <a:ea typeface="ＭＳ Ｐゴシック" pitchFamily="34" charset="-128"/>
                <a:cs typeface="+mn-cs"/>
              </a:rPr>
              <a:t>par la  SPILF</a:t>
            </a:r>
          </a:p>
        </p:txBody>
      </p:sp>
      <p:sp>
        <p:nvSpPr>
          <p:cNvPr id="3" name="Rectangle 2"/>
          <p:cNvSpPr/>
          <p:nvPr/>
        </p:nvSpPr>
        <p:spPr>
          <a:xfrm>
            <a:off x="7812360" y="0"/>
            <a:ext cx="1331640" cy="1196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549275" y="107576"/>
            <a:ext cx="8042276" cy="945160"/>
          </a:xfrm>
          <a:prstGeom prst="rect">
            <a:avLst/>
          </a:prstGeom>
        </p:spPr>
        <p:txBody>
          <a:bodyPr anchor="ctr" anchorCtr="0"/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/>
              <a:t>AI : </a:t>
            </a:r>
          </a:p>
          <a:p>
            <a:r>
              <a:rPr lang="fr-FR" sz="2800" dirty="0"/>
              <a:t>mesures associées au traitement </a:t>
            </a: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233518" y="1268760"/>
            <a:ext cx="8676964" cy="4680520"/>
          </a:xfrm>
          <a:prstGeom prst="rect">
            <a:avLst/>
          </a:prstGeom>
        </p:spPr>
        <p:txBody>
          <a:bodyPr>
            <a:no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277200">
              <a:spcBef>
                <a:spcPts val="0"/>
              </a:spcBef>
              <a:spcAft>
                <a:spcPts val="1200"/>
              </a:spcAft>
            </a:pPr>
            <a:r>
              <a:rPr lang="fr-FR" sz="2000" dirty="0"/>
              <a:t>Diminuer le traitement immunosuppresseur dans la mesure du possible</a:t>
            </a:r>
          </a:p>
          <a:p>
            <a:pPr marL="0" indent="277200">
              <a:spcBef>
                <a:spcPts val="0"/>
              </a:spcBef>
              <a:spcAft>
                <a:spcPts val="1200"/>
              </a:spcAft>
            </a:pPr>
            <a:r>
              <a:rPr lang="fr-FR" sz="2000" dirty="0"/>
              <a:t>Evaluer les CMI d’</a:t>
            </a:r>
            <a:r>
              <a:rPr lang="fr-FR" sz="2000" i="1" dirty="0"/>
              <a:t>Aspergillus </a:t>
            </a:r>
            <a:r>
              <a:rPr lang="fr-FR" sz="2000" i="1" dirty="0" err="1"/>
              <a:t>fumigatus</a:t>
            </a:r>
            <a:r>
              <a:rPr lang="fr-FR" sz="2000" i="1" dirty="0"/>
              <a:t> </a:t>
            </a:r>
            <a:r>
              <a:rPr lang="fr-FR" sz="2000" dirty="0"/>
              <a:t>aux </a:t>
            </a:r>
            <a:r>
              <a:rPr lang="fr-FR" sz="2000" dirty="0" err="1"/>
              <a:t>azolés</a:t>
            </a:r>
            <a:endParaRPr lang="fr-FR" sz="2000" dirty="0"/>
          </a:p>
          <a:p>
            <a:pPr marL="0" indent="277200">
              <a:spcBef>
                <a:spcPts val="0"/>
              </a:spcBef>
              <a:spcAft>
                <a:spcPts val="1200"/>
              </a:spcAft>
            </a:pPr>
            <a:r>
              <a:rPr lang="fr-FR" sz="2000" dirty="0"/>
              <a:t>En cas de neutropénie : discuter un traitement par G-CSF  </a:t>
            </a:r>
          </a:p>
          <a:p>
            <a:pPr marL="0" indent="277200">
              <a:spcBef>
                <a:spcPts val="0"/>
              </a:spcBef>
              <a:spcAft>
                <a:spcPts val="1200"/>
              </a:spcAft>
            </a:pPr>
            <a:r>
              <a:rPr lang="fr-FR" sz="2000" dirty="0"/>
              <a:t>En cas d’hémoptysie : avis spécialisé en chirurgie thoracique</a:t>
            </a:r>
            <a:endParaRPr lang="fr-FR" sz="1800" dirty="0"/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fr-FR" sz="2000" dirty="0">
              <a:latin typeface="Verdana" charset="0"/>
            </a:endParaRPr>
          </a:p>
          <a:p>
            <a:pPr marL="0" indent="277200">
              <a:spcBef>
                <a:spcPts val="0"/>
              </a:spcBef>
              <a:spcAft>
                <a:spcPts val="1200"/>
              </a:spcAft>
            </a:pPr>
            <a:endParaRPr lang="fr-FR" sz="2000" dirty="0"/>
          </a:p>
          <a:p>
            <a:pPr marL="0" indent="277200">
              <a:spcBef>
                <a:spcPts val="0"/>
              </a:spcBef>
              <a:spcAft>
                <a:spcPts val="1200"/>
              </a:spcAft>
            </a:pPr>
            <a:endParaRPr lang="fr-FR" sz="2000" dirty="0"/>
          </a:p>
          <a:p>
            <a:pPr marL="0" indent="277200">
              <a:spcBef>
                <a:spcPts val="0"/>
              </a:spcBef>
              <a:spcAft>
                <a:spcPts val="1200"/>
              </a:spcAft>
              <a:buNone/>
            </a:pP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8653907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0" y="6400800"/>
            <a:ext cx="2700338" cy="4572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44920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lang="en-US" altLang="fr-FR" dirty="0" err="1">
                <a:solidFill>
                  <a:srgbClr val="FFFFFF"/>
                </a:solidFill>
                <a:latin typeface="News Gothic MT" charset="0"/>
                <a:ea typeface="ＭＳ Ｐゴシック" pitchFamily="34" charset="-128"/>
              </a:rPr>
              <a:t>Diaporama</a:t>
            </a:r>
            <a:r>
              <a:rPr lang="en-US" altLang="fr-FR" dirty="0">
                <a:solidFill>
                  <a:srgbClr val="FFFFFF"/>
                </a:solidFill>
                <a:latin typeface="News Gothic MT" charset="0"/>
                <a:ea typeface="ＭＳ Ｐゴシック" pitchFamily="34" charset="-128"/>
              </a:rPr>
              <a:t> </a:t>
            </a:r>
            <a:r>
              <a:rPr kumimoji="0" lang="en-US" altLang="fr-FR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ws Gothic MT" charset="0"/>
                <a:ea typeface="ＭＳ Ｐゴシック" pitchFamily="34" charset="-128"/>
                <a:cs typeface="+mn-cs"/>
              </a:rPr>
              <a:t>réalisé </a:t>
            </a:r>
            <a:r>
              <a:rPr kumimoji="0" lang="en-US" alt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ws Gothic MT" charset="0"/>
                <a:ea typeface="ＭＳ Ｐゴシック" pitchFamily="34" charset="-128"/>
                <a:cs typeface="+mn-cs"/>
              </a:rPr>
              <a:t>par la  SPILF</a:t>
            </a:r>
          </a:p>
        </p:txBody>
      </p:sp>
      <p:sp>
        <p:nvSpPr>
          <p:cNvPr id="3" name="Rectangle 2"/>
          <p:cNvSpPr/>
          <p:nvPr/>
        </p:nvSpPr>
        <p:spPr>
          <a:xfrm>
            <a:off x="7812360" y="0"/>
            <a:ext cx="1331640" cy="1196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549275" y="107576"/>
            <a:ext cx="8042276" cy="945160"/>
          </a:xfrm>
          <a:prstGeom prst="rect">
            <a:avLst/>
          </a:prstGeom>
        </p:spPr>
        <p:txBody>
          <a:bodyPr anchor="ctr" anchorCtr="0"/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/>
              <a:t>AI : surveillance </a:t>
            </a: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233518" y="1268760"/>
            <a:ext cx="8676964" cy="5040560"/>
          </a:xfrm>
          <a:prstGeom prst="rect">
            <a:avLst/>
          </a:prstGeom>
        </p:spPr>
        <p:txBody>
          <a:bodyPr>
            <a:no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277200">
              <a:spcBef>
                <a:spcPts val="0"/>
              </a:spcBef>
              <a:spcAft>
                <a:spcPts val="1200"/>
              </a:spcAft>
            </a:pPr>
            <a:r>
              <a:rPr lang="fr-FR" sz="2000" dirty="0"/>
              <a:t>La réévaluation du scanner thoracique dans l’AI </a:t>
            </a:r>
            <a:r>
              <a:rPr lang="fr-FR" sz="2000" dirty="0" err="1"/>
              <a:t>pumlonaire</a:t>
            </a:r>
            <a:r>
              <a:rPr lang="fr-FR" sz="2000" dirty="0"/>
              <a:t> n’est pas nécessaire avant 2 semaines. Une aggravation transitoire est attendue au cours de la 1</a:t>
            </a:r>
            <a:r>
              <a:rPr lang="fr-FR" sz="2000" baseline="30000" dirty="0"/>
              <a:t>ère</a:t>
            </a:r>
            <a:r>
              <a:rPr lang="fr-FR" sz="2000" dirty="0"/>
              <a:t> semaine de traitement ou dans la semaine suivant la sortie d’aplasie.</a:t>
            </a:r>
          </a:p>
          <a:p>
            <a:pPr marL="0" indent="277200">
              <a:spcBef>
                <a:spcPts val="0"/>
              </a:spcBef>
              <a:spcAft>
                <a:spcPts val="1200"/>
              </a:spcAft>
            </a:pPr>
            <a:r>
              <a:rPr lang="fr-FR" sz="2000" dirty="0"/>
              <a:t>Surveillance du </a:t>
            </a:r>
            <a:r>
              <a:rPr lang="fr-FR" sz="2000" dirty="0" err="1"/>
              <a:t>galactomannane</a:t>
            </a:r>
            <a:r>
              <a:rPr lang="fr-FR" sz="2000" dirty="0"/>
              <a:t> sérique x 2/sem. </a:t>
            </a:r>
          </a:p>
          <a:p>
            <a:pPr marL="0" indent="277200">
              <a:spcBef>
                <a:spcPts val="0"/>
              </a:spcBef>
              <a:spcAft>
                <a:spcPts val="1200"/>
              </a:spcAft>
            </a:pPr>
            <a:r>
              <a:rPr lang="fr-FR" sz="2000" dirty="0"/>
              <a:t>Il n’est pas recommandé de surveiller le </a:t>
            </a:r>
            <a:r>
              <a:rPr lang="fr-FR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ß</a:t>
            </a:r>
            <a:r>
              <a:rPr lang="fr-FR" sz="20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fr-FR" sz="2000" dirty="0"/>
              <a:t>D-</a:t>
            </a:r>
            <a:r>
              <a:rPr lang="fr-FR" sz="2000" dirty="0" err="1"/>
              <a:t>Glucane</a:t>
            </a:r>
            <a:r>
              <a:rPr lang="fr-FR" sz="2000" dirty="0"/>
              <a:t>.</a:t>
            </a:r>
          </a:p>
          <a:p>
            <a:pPr marL="0" indent="277200">
              <a:spcBef>
                <a:spcPts val="0"/>
              </a:spcBef>
              <a:spcAft>
                <a:spcPts val="1200"/>
              </a:spcAft>
            </a:pPr>
            <a:r>
              <a:rPr lang="fr-FR" sz="2000" dirty="0"/>
              <a:t>Durée de traitement : 6 à 12 semaines minimum, en fonction de la vitesse, de la qualité de la réponse et de l’immunodépression. </a:t>
            </a:r>
          </a:p>
          <a:p>
            <a:pPr marL="0" indent="277200">
              <a:spcBef>
                <a:spcPts val="0"/>
              </a:spcBef>
              <a:spcAft>
                <a:spcPts val="1200"/>
              </a:spcAft>
            </a:pPr>
            <a:r>
              <a:rPr lang="fr-FR" sz="2000" dirty="0"/>
              <a:t>Prophylaxie secondaire indiquée chez les patients :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fr-FR" sz="2000" dirty="0"/>
              <a:t>	- en rémission clinique et radiologique 	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fr-FR" sz="2000" dirty="0"/>
              <a:t>	ET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fr-FR" sz="2000" dirty="0"/>
              <a:t>	- dont l’immunodépression persiste ou en cas de nouvelle 	phase d’immunodépression prévue.</a:t>
            </a:r>
            <a:endParaRPr lang="fr-FR" sz="1800" dirty="0"/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fr-FR" sz="2000" dirty="0">
              <a:latin typeface="Verdana" charset="0"/>
            </a:endParaRPr>
          </a:p>
          <a:p>
            <a:pPr marL="0" indent="277200">
              <a:spcBef>
                <a:spcPts val="0"/>
              </a:spcBef>
              <a:spcAft>
                <a:spcPts val="1200"/>
              </a:spcAft>
            </a:pPr>
            <a:endParaRPr lang="fr-FR" sz="2000" dirty="0"/>
          </a:p>
          <a:p>
            <a:pPr marL="0" indent="277200">
              <a:spcBef>
                <a:spcPts val="0"/>
              </a:spcBef>
              <a:spcAft>
                <a:spcPts val="1200"/>
              </a:spcAft>
            </a:pPr>
            <a:endParaRPr lang="fr-FR" sz="2000" dirty="0"/>
          </a:p>
          <a:p>
            <a:pPr marL="0" indent="277200">
              <a:spcBef>
                <a:spcPts val="0"/>
              </a:spcBef>
              <a:spcAft>
                <a:spcPts val="1200"/>
              </a:spcAft>
              <a:buNone/>
            </a:pP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18815283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0" y="6400800"/>
            <a:ext cx="2700338" cy="4572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44920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lang="en-US" altLang="fr-FR" dirty="0" err="1">
                <a:solidFill>
                  <a:srgbClr val="FFFFFF"/>
                </a:solidFill>
                <a:latin typeface="News Gothic MT" charset="0"/>
                <a:ea typeface="ＭＳ Ｐゴシック" pitchFamily="34" charset="-128"/>
              </a:rPr>
              <a:t>Diaporama</a:t>
            </a:r>
            <a:r>
              <a:rPr lang="en-US" altLang="fr-FR" dirty="0">
                <a:solidFill>
                  <a:srgbClr val="FFFFFF"/>
                </a:solidFill>
                <a:latin typeface="News Gothic MT" charset="0"/>
                <a:ea typeface="ＭＳ Ｐゴシック" pitchFamily="34" charset="-128"/>
              </a:rPr>
              <a:t> </a:t>
            </a:r>
            <a:r>
              <a:rPr kumimoji="0" lang="en-US" altLang="fr-FR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ws Gothic MT" charset="0"/>
                <a:ea typeface="ＭＳ Ｐゴシック" pitchFamily="34" charset="-128"/>
                <a:cs typeface="+mn-cs"/>
              </a:rPr>
              <a:t>réalisé </a:t>
            </a:r>
            <a:r>
              <a:rPr kumimoji="0" lang="en-US" alt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ws Gothic MT" charset="0"/>
                <a:ea typeface="ＭＳ Ｐゴシック" pitchFamily="34" charset="-128"/>
                <a:cs typeface="+mn-cs"/>
              </a:rPr>
              <a:t>par la  SPILF</a:t>
            </a:r>
          </a:p>
        </p:txBody>
      </p:sp>
      <p:sp>
        <p:nvSpPr>
          <p:cNvPr id="3" name="Rectangle 2"/>
          <p:cNvSpPr/>
          <p:nvPr/>
        </p:nvSpPr>
        <p:spPr>
          <a:xfrm>
            <a:off x="7812360" y="0"/>
            <a:ext cx="1331640" cy="1196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179512" y="-27384"/>
            <a:ext cx="8964487" cy="945160"/>
          </a:xfrm>
          <a:prstGeom prst="rect">
            <a:avLst/>
          </a:prstGeom>
        </p:spPr>
        <p:txBody>
          <a:bodyPr anchor="ctr" anchorCtr="0"/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000" dirty="0"/>
              <a:t>Cryptococcose </a:t>
            </a:r>
          </a:p>
          <a:p>
            <a:r>
              <a:rPr lang="fr-FR" sz="2000" dirty="0"/>
              <a:t>neuro-méningée ou disséminée* ou pulmonaire sévère ou Ag&lt;1/512 </a:t>
            </a: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0887439"/>
              </p:ext>
            </p:extLst>
          </p:nvPr>
        </p:nvGraphicFramePr>
        <p:xfrm>
          <a:off x="162033" y="869680"/>
          <a:ext cx="8860274" cy="5579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62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348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69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endParaRPr lang="fr-FR" sz="14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Traitement</a:t>
                      </a: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Commentaires</a:t>
                      </a:r>
                    </a:p>
                  </a:txBody>
                  <a:tcPr marL="63500" marR="6350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16224">
                <a:tc>
                  <a:txBody>
                    <a:bodyPr/>
                    <a:lstStyle/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Phase d’induction 1</a:t>
                      </a:r>
                      <a:r>
                        <a:rPr lang="fr-FR" sz="1300" b="1" baseline="300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ère</a:t>
                      </a:r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ligne</a:t>
                      </a:r>
                    </a:p>
                    <a:p>
                      <a:endParaRPr lang="fr-FR" sz="1300" b="1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b="0" i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14 jours minimum</a:t>
                      </a:r>
                      <a:r>
                        <a:rPr lang="fr-FR" sz="1300" b="0" i="1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et jusqu’à négativation des culture du LCS</a:t>
                      </a:r>
                      <a:endParaRPr lang="fr-FR" sz="1300" b="0" i="1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050" i="1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i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Pendant au moins 1 semaine </a:t>
                      </a:r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AMPHOTERICINE B </a:t>
                      </a:r>
                      <a:r>
                        <a:rPr lang="fr-FR" sz="1300" b="1" dirty="0" err="1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liposomale</a:t>
                      </a:r>
                      <a:endParaRPr lang="fr-FR" sz="1300" b="1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b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3</a:t>
                      </a:r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mg/kg/j IV</a:t>
                      </a:r>
                      <a:endParaRPr lang="fr-FR" sz="1300" b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+</a:t>
                      </a:r>
                    </a:p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FLUCYTOSINE</a:t>
                      </a:r>
                    </a:p>
                    <a:p>
                      <a:r>
                        <a:rPr lang="fr-FR" sz="1300" b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25 mg/kg/6h IV ou PO</a:t>
                      </a:r>
                    </a:p>
                    <a:p>
                      <a:endParaRPr lang="fr-FR" sz="1300" b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i="1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Puis pendant 1 semaine</a:t>
                      </a:r>
                      <a:endParaRPr lang="fr-FR" sz="1300" b="0" i="1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b="1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FLUCONAZOLE</a:t>
                      </a:r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1200 mg/j</a:t>
                      </a: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Dosage </a:t>
                      </a:r>
                      <a:r>
                        <a:rPr lang="fr-FR" sz="1300" dirty="0" err="1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flucytosine</a:t>
                      </a:r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si insuffisance rénale ou cytopénies</a:t>
                      </a:r>
                    </a:p>
                    <a:p>
                      <a:r>
                        <a:rPr lang="fr-FR" sz="130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Résiduel compris entre 40 et 60 mg/L</a:t>
                      </a:r>
                    </a:p>
                    <a:p>
                      <a:r>
                        <a:rPr lang="fr-FR" sz="130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Toxicité si pic &gt; 100 mg/L</a:t>
                      </a:r>
                    </a:p>
                    <a:p>
                      <a:r>
                        <a:rPr lang="fr-FR" sz="130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Surveillance NFS et bilan hépatique</a:t>
                      </a: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2480">
                <a:tc>
                  <a:txBody>
                    <a:bodyPr/>
                    <a:lstStyle/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Phase d’induction alternative</a:t>
                      </a:r>
                    </a:p>
                    <a:p>
                      <a:endParaRPr lang="fr-FR" sz="1300" b="1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b="0" i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14 jours minimum</a:t>
                      </a:r>
                      <a:r>
                        <a:rPr lang="fr-FR" sz="1300" b="0" i="1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et jusqu’à négativation des culture du LCS</a:t>
                      </a:r>
                      <a:endParaRPr lang="fr-FR" sz="1300" b="0" i="1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r>
                        <a:rPr lang="fr-FR" sz="1300" b="1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FLUCONAZOLE</a:t>
                      </a:r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1200 mg/j </a:t>
                      </a:r>
                      <a:r>
                        <a:rPr lang="fr-FR" sz="1300" b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IV ou PO</a:t>
                      </a:r>
                      <a:endParaRPr lang="fr-FR" sz="1300" b="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+</a:t>
                      </a:r>
                    </a:p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FLUCYTOSINE</a:t>
                      </a:r>
                    </a:p>
                    <a:p>
                      <a:r>
                        <a:rPr lang="fr-FR" sz="1300" b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25 mg/kg/6h IV ou PO</a:t>
                      </a:r>
                    </a:p>
                    <a:p>
                      <a:endParaRPr lang="fr-FR" sz="1300" b="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 rowSpan="2">
                  <a:txBody>
                    <a:bodyPr/>
                    <a:lstStyle/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2064">
                <a:tc>
                  <a:txBody>
                    <a:bodyPr/>
                    <a:lstStyle/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Puis phase de consolidation</a:t>
                      </a:r>
                    </a:p>
                    <a:p>
                      <a:endParaRPr lang="fr-FR" sz="1300" b="1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b="0" i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8 semaines minimum</a:t>
                      </a: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r>
                        <a:rPr lang="fr-FR" sz="1300" b="1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FLUCONAZOLE </a:t>
                      </a:r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PO</a:t>
                      </a:r>
                    </a:p>
                    <a:p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Adulte 800 mg/j </a:t>
                      </a:r>
                    </a:p>
                    <a:p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Enfant 20 mg/kg J1 puis 10-12 mg/kg/j</a:t>
                      </a:r>
                    </a:p>
                  </a:txBody>
                  <a:tcPr marL="63500" marR="63500" marT="0" marB="0"/>
                </a:tc>
                <a:tc vMerge="1">
                  <a:txBody>
                    <a:bodyPr/>
                    <a:lstStyle/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5797">
                <a:tc>
                  <a:txBody>
                    <a:bodyPr/>
                    <a:lstStyle/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Puis prophylaxie secondaire</a:t>
                      </a:r>
                    </a:p>
                    <a:p>
                      <a:endParaRPr lang="fr-FR" sz="1300" b="1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b="0" i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6 à 12 mois</a:t>
                      </a: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r>
                        <a:rPr lang="fr-FR" sz="1300" b="1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FLUCONAZOLE</a:t>
                      </a:r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PO</a:t>
                      </a:r>
                    </a:p>
                    <a:p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Adulte 200 mg/j </a:t>
                      </a:r>
                    </a:p>
                    <a:p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Enfant 6 mg/kg/j </a:t>
                      </a: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Patient VVIH</a:t>
                      </a:r>
                    </a:p>
                    <a:p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Arrêt après 12 mois minimum + Ag sang</a:t>
                      </a:r>
                      <a:r>
                        <a:rPr lang="fr-FR" sz="130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</a:t>
                      </a:r>
                      <a:r>
                        <a:rPr lang="fr-FR" sz="1400" dirty="0"/>
                        <a:t>&lt;512 + CD4 &gt;100/mm</a:t>
                      </a:r>
                      <a:r>
                        <a:rPr lang="fr-FR" sz="1400" baseline="30000" dirty="0"/>
                        <a:t>3</a:t>
                      </a:r>
                      <a:r>
                        <a:rPr lang="fr-FR" sz="1400" dirty="0"/>
                        <a:t> + charge virale contrôlée</a:t>
                      </a:r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5549928" y="6460123"/>
            <a:ext cx="35798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i="1" dirty="0"/>
              <a:t>*</a:t>
            </a:r>
            <a:r>
              <a:rPr lang="fr-FR" sz="1400" i="1" dirty="0"/>
              <a:t>hémocultures positives ou 2 sites positifs</a:t>
            </a:r>
            <a:endParaRPr lang="fr-FR" sz="1600" i="1" dirty="0"/>
          </a:p>
        </p:txBody>
      </p:sp>
    </p:spTree>
    <p:extLst>
      <p:ext uri="{BB962C8B-B14F-4D97-AF65-F5344CB8AC3E}">
        <p14:creationId xmlns:p14="http://schemas.microsoft.com/office/powerpoint/2010/main" val="32445207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0" y="6400800"/>
            <a:ext cx="2700338" cy="4572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44920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lang="en-US" altLang="fr-FR" dirty="0" err="1">
                <a:solidFill>
                  <a:srgbClr val="FFFFFF"/>
                </a:solidFill>
                <a:latin typeface="News Gothic MT" charset="0"/>
                <a:ea typeface="ＭＳ Ｐゴシック" pitchFamily="34" charset="-128"/>
              </a:rPr>
              <a:t>Diaporama</a:t>
            </a:r>
            <a:r>
              <a:rPr lang="en-US" altLang="fr-FR" dirty="0">
                <a:solidFill>
                  <a:srgbClr val="FFFFFF"/>
                </a:solidFill>
                <a:latin typeface="News Gothic MT" charset="0"/>
                <a:ea typeface="ＭＳ Ｐゴシック" pitchFamily="34" charset="-128"/>
              </a:rPr>
              <a:t> </a:t>
            </a:r>
            <a:r>
              <a:rPr kumimoji="0" lang="en-US" altLang="fr-FR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ws Gothic MT" charset="0"/>
                <a:ea typeface="ＭＳ Ｐゴシック" pitchFamily="34" charset="-128"/>
                <a:cs typeface="+mn-cs"/>
              </a:rPr>
              <a:t>réalisé </a:t>
            </a:r>
            <a:r>
              <a:rPr kumimoji="0" lang="en-US" alt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ws Gothic MT" charset="0"/>
                <a:ea typeface="ＭＳ Ｐゴシック" pitchFamily="34" charset="-128"/>
                <a:cs typeface="+mn-cs"/>
              </a:rPr>
              <a:t>par la  SPILF</a:t>
            </a:r>
          </a:p>
        </p:txBody>
      </p:sp>
      <p:sp>
        <p:nvSpPr>
          <p:cNvPr id="3" name="Rectangle 2"/>
          <p:cNvSpPr/>
          <p:nvPr/>
        </p:nvSpPr>
        <p:spPr>
          <a:xfrm>
            <a:off x="7812360" y="0"/>
            <a:ext cx="1331640" cy="1196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179512" y="-27384"/>
            <a:ext cx="8964487" cy="945160"/>
          </a:xfrm>
          <a:prstGeom prst="rect">
            <a:avLst/>
          </a:prstGeom>
        </p:spPr>
        <p:txBody>
          <a:bodyPr anchor="ctr" anchorCtr="0"/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000" dirty="0"/>
              <a:t>Cryptococcose </a:t>
            </a:r>
          </a:p>
          <a:p>
            <a:r>
              <a:rPr lang="fr-FR" sz="2000" dirty="0"/>
              <a:t>neuro-méningée ou disséminée* ou pulmonaire sévère ou Ag&lt;1/512 :</a:t>
            </a:r>
          </a:p>
          <a:p>
            <a:r>
              <a:rPr lang="fr-FR" sz="2000" dirty="0"/>
              <a:t>mesures associées 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5157792" y="6460123"/>
            <a:ext cx="39821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i="1" dirty="0"/>
              <a:t>*hémocultures positives ou 2 sites positifs</a:t>
            </a: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179512" y="1268760"/>
            <a:ext cx="8964488" cy="4680520"/>
          </a:xfrm>
          <a:prstGeom prst="rect">
            <a:avLst/>
          </a:prstGeom>
        </p:spPr>
        <p:txBody>
          <a:bodyPr>
            <a:no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277200">
              <a:spcBef>
                <a:spcPts val="0"/>
              </a:spcBef>
              <a:spcAft>
                <a:spcPts val="1200"/>
              </a:spcAft>
            </a:pPr>
            <a:r>
              <a:rPr lang="fr-FR" sz="2000" dirty="0"/>
              <a:t>En cas d’atteinte neuro-méningée : 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fr-FR" sz="2000" dirty="0"/>
              <a:t>-    mesure de la pression du LCS à J0, J7 et J14 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fr-FR" sz="2000" dirty="0"/>
              <a:t>-    en cas d’hyperpression du LCS (pression d’ouverture &gt;25 cm d’eau) : PL thérapeutiques itératives tous les jours jusqu’à obtention d’une pression &lt; 20 cm d’eau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fr-FR" sz="2000" dirty="0"/>
              <a:t>-    en cas de non contrôle de l’hyperpression par les PL thérapeutiques : shunt/dérivation chirurgicale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fr-FR" sz="2000" dirty="0"/>
              <a:t>-    pas d’indication des corticoïdes, du mannitol, de l’</a:t>
            </a:r>
            <a:r>
              <a:rPr lang="fr-FR" sz="2000" dirty="0" err="1"/>
              <a:t>acétazolamide</a:t>
            </a:r>
            <a:endParaRPr lang="fr-FR" sz="2000" dirty="0"/>
          </a:p>
          <a:p>
            <a:pPr>
              <a:spcBef>
                <a:spcPts val="0"/>
              </a:spcBef>
              <a:spcAft>
                <a:spcPts val="1200"/>
              </a:spcAft>
              <a:buFontTx/>
              <a:buChar char="-"/>
            </a:pPr>
            <a:endParaRPr lang="fr-FR" sz="2000" dirty="0"/>
          </a:p>
          <a:p>
            <a:pPr marL="0" indent="277200">
              <a:spcBef>
                <a:spcPts val="0"/>
              </a:spcBef>
              <a:spcAft>
                <a:spcPts val="1200"/>
              </a:spcAft>
            </a:pPr>
            <a:r>
              <a:rPr lang="fr-FR" sz="2000" dirty="0"/>
              <a:t>Prévention de l’IRIS chez le patient VVIH : attendre au moins 5 semaines de traitement antifongique bien conduit pour débuter le traitement antirétroviral.</a:t>
            </a:r>
            <a:endParaRPr lang="fr-FR" sz="1800" dirty="0"/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fr-FR" sz="2000" dirty="0">
              <a:latin typeface="Verdana" charset="0"/>
            </a:endParaRPr>
          </a:p>
          <a:p>
            <a:pPr marL="0" indent="277200">
              <a:spcBef>
                <a:spcPts val="0"/>
              </a:spcBef>
              <a:spcAft>
                <a:spcPts val="1200"/>
              </a:spcAft>
            </a:pPr>
            <a:endParaRPr lang="fr-FR" sz="2000" dirty="0"/>
          </a:p>
          <a:p>
            <a:pPr marL="0" indent="277200">
              <a:spcBef>
                <a:spcPts val="0"/>
              </a:spcBef>
              <a:spcAft>
                <a:spcPts val="1200"/>
              </a:spcAft>
            </a:pPr>
            <a:endParaRPr lang="fr-FR" sz="2000" dirty="0"/>
          </a:p>
          <a:p>
            <a:pPr marL="0" indent="277200">
              <a:spcBef>
                <a:spcPts val="0"/>
              </a:spcBef>
              <a:spcAft>
                <a:spcPts val="1200"/>
              </a:spcAft>
              <a:buNone/>
            </a:pP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40156746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0" y="6400800"/>
            <a:ext cx="2700338" cy="4572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44920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lang="en-US" altLang="fr-FR" dirty="0" err="1">
                <a:solidFill>
                  <a:srgbClr val="FFFFFF"/>
                </a:solidFill>
                <a:latin typeface="News Gothic MT" charset="0"/>
                <a:ea typeface="ＭＳ Ｐゴシック" pitchFamily="34" charset="-128"/>
              </a:rPr>
              <a:t>Diaporama</a:t>
            </a:r>
            <a:r>
              <a:rPr lang="en-US" altLang="fr-FR" dirty="0">
                <a:solidFill>
                  <a:srgbClr val="FFFFFF"/>
                </a:solidFill>
                <a:latin typeface="News Gothic MT" charset="0"/>
                <a:ea typeface="ＭＳ Ｐゴシック" pitchFamily="34" charset="-128"/>
              </a:rPr>
              <a:t> </a:t>
            </a:r>
            <a:r>
              <a:rPr kumimoji="0" lang="en-US" altLang="fr-FR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ws Gothic MT" charset="0"/>
                <a:ea typeface="ＭＳ Ｐゴシック" pitchFamily="34" charset="-128"/>
                <a:cs typeface="+mn-cs"/>
              </a:rPr>
              <a:t>réalisé </a:t>
            </a:r>
            <a:r>
              <a:rPr kumimoji="0" lang="en-US" alt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ws Gothic MT" charset="0"/>
                <a:ea typeface="ＭＳ Ｐゴシック" pitchFamily="34" charset="-128"/>
                <a:cs typeface="+mn-cs"/>
              </a:rPr>
              <a:t>par la  SPILF</a:t>
            </a:r>
          </a:p>
        </p:txBody>
      </p:sp>
      <p:sp>
        <p:nvSpPr>
          <p:cNvPr id="3" name="Rectangle 2"/>
          <p:cNvSpPr/>
          <p:nvPr/>
        </p:nvSpPr>
        <p:spPr>
          <a:xfrm>
            <a:off x="7812360" y="0"/>
            <a:ext cx="1331640" cy="1196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179512" y="-27384"/>
            <a:ext cx="8964487" cy="945160"/>
          </a:xfrm>
          <a:prstGeom prst="rect">
            <a:avLst/>
          </a:prstGeom>
        </p:spPr>
        <p:txBody>
          <a:bodyPr anchor="ctr" anchorCtr="0"/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400" dirty="0"/>
              <a:t>Cryptococcose : </a:t>
            </a:r>
          </a:p>
          <a:p>
            <a:r>
              <a:rPr lang="fr-FR" sz="2400" dirty="0"/>
              <a:t>autres situations</a:t>
            </a:r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6148701"/>
              </p:ext>
            </p:extLst>
          </p:nvPr>
        </p:nvGraphicFramePr>
        <p:xfrm>
          <a:off x="143507" y="1124744"/>
          <a:ext cx="8860274" cy="45018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62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348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69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endParaRPr lang="fr-FR" sz="14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Traitement</a:t>
                      </a: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Commentaires</a:t>
                      </a:r>
                    </a:p>
                  </a:txBody>
                  <a:tcPr marL="63500" marR="6350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16224">
                <a:tc>
                  <a:txBody>
                    <a:bodyPr/>
                    <a:lstStyle/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Antigène </a:t>
                      </a:r>
                      <a:r>
                        <a:rPr lang="fr-FR" sz="1300" b="1" dirty="0" err="1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cryptocoque</a:t>
                      </a:r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sanguin positif isolé chez un patient VVIH</a:t>
                      </a:r>
                      <a:endParaRPr lang="fr-FR" sz="1300" b="0" i="1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050" i="1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i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Bilan d’extension par</a:t>
                      </a:r>
                      <a:r>
                        <a:rPr lang="fr-FR" sz="1400" i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PL (culture et antigène </a:t>
                      </a:r>
                      <a:r>
                        <a:rPr lang="fr-FR" sz="1400" i="0" baseline="0" dirty="0" err="1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cryptococcique</a:t>
                      </a:r>
                      <a:r>
                        <a:rPr lang="fr-FR" sz="1400" i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), hémocultures, imagerie thoracique, culture des urines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b="1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FLUCONAZOLE</a:t>
                      </a:r>
                    </a:p>
                    <a:p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Adulte 800 mg/j PO</a:t>
                      </a:r>
                    </a:p>
                    <a:p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pendant 2 semaines</a:t>
                      </a:r>
                    </a:p>
                    <a:p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puis 400 mg/j </a:t>
                      </a:r>
                    </a:p>
                    <a:p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jusqu’à reconstitution immunitaire (CD4&gt; 100/mm</a:t>
                      </a:r>
                      <a:r>
                        <a:rPr lang="fr-FR" sz="1300" b="0" baseline="300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3</a:t>
                      </a:r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avec charge virale indétectable et &gt; 3 mois sous </a:t>
                      </a:r>
                      <a:r>
                        <a:rPr lang="fr-FR" sz="1300" b="0" baseline="0" dirty="0" err="1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cART</a:t>
                      </a:r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300" b="0" i="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r>
                        <a:rPr lang="fr-FR" sz="130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En cas de CD4 &lt; 100 mm</a:t>
                      </a:r>
                      <a:r>
                        <a:rPr lang="fr-FR" sz="1300" baseline="300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3</a:t>
                      </a:r>
                      <a:r>
                        <a:rPr lang="fr-FR" sz="130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, recherche systématique de l’antigène </a:t>
                      </a:r>
                      <a:r>
                        <a:rPr lang="fr-FR" sz="1300" baseline="0" dirty="0" err="1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cryptocoque</a:t>
                      </a:r>
                      <a:r>
                        <a:rPr lang="fr-FR" sz="130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sanguin</a:t>
                      </a: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2480">
                <a:tc>
                  <a:txBody>
                    <a:bodyPr/>
                    <a:lstStyle/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Cryptococcose pulmonaire sans critère de gravité</a:t>
                      </a:r>
                      <a:endParaRPr lang="fr-FR" sz="1300" b="0" i="1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r>
                        <a:rPr lang="fr-FR" sz="1300" b="1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FLUCONAZOLE</a:t>
                      </a:r>
                    </a:p>
                    <a:p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Adulte 800 mg/j PO J1 puis 400 mg/j au moins 6 mois</a:t>
                      </a:r>
                    </a:p>
                    <a:p>
                      <a:endParaRPr lang="fr-FR" sz="1300" b="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 rowSpan="2">
                  <a:txBody>
                    <a:bodyPr/>
                    <a:lstStyle/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9564">
                <a:tc>
                  <a:txBody>
                    <a:bodyPr/>
                    <a:lstStyle/>
                    <a:p>
                      <a:r>
                        <a:rPr lang="fr-FR" sz="1300" b="1" dirty="0" err="1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Cryptococcome</a:t>
                      </a:r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cérébral</a:t>
                      </a:r>
                      <a:endParaRPr lang="fr-FR" sz="1300" b="0" i="1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r>
                        <a:rPr lang="fr-FR" sz="1300" b="1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Avis d’expert</a:t>
                      </a:r>
                      <a:endParaRPr lang="fr-FR" sz="1300" b="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 vMerge="1">
                  <a:txBody>
                    <a:bodyPr/>
                    <a:lstStyle/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68050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0" y="6400800"/>
            <a:ext cx="2700338" cy="4572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44920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lang="en-US" altLang="fr-FR" dirty="0" err="1">
                <a:solidFill>
                  <a:srgbClr val="FFFFFF"/>
                </a:solidFill>
                <a:latin typeface="News Gothic MT" charset="0"/>
                <a:ea typeface="ＭＳ Ｐゴシック" pitchFamily="34" charset="-128"/>
              </a:rPr>
              <a:t>Diaporama</a:t>
            </a:r>
            <a:r>
              <a:rPr lang="en-US" altLang="fr-FR" dirty="0">
                <a:solidFill>
                  <a:srgbClr val="FFFFFF"/>
                </a:solidFill>
                <a:latin typeface="News Gothic MT" charset="0"/>
                <a:ea typeface="ＭＳ Ｐゴシック" pitchFamily="34" charset="-128"/>
              </a:rPr>
              <a:t> </a:t>
            </a:r>
            <a:r>
              <a:rPr kumimoji="0" lang="en-US" altLang="fr-FR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ws Gothic MT" charset="0"/>
                <a:ea typeface="ＭＳ Ｐゴシック" pitchFamily="34" charset="-128"/>
                <a:cs typeface="+mn-cs"/>
              </a:rPr>
              <a:t>réalisé </a:t>
            </a:r>
            <a:r>
              <a:rPr kumimoji="0" lang="en-US" alt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ws Gothic MT" charset="0"/>
                <a:ea typeface="ＭＳ Ｐゴシック" pitchFamily="34" charset="-128"/>
                <a:cs typeface="+mn-cs"/>
              </a:rPr>
              <a:t>par la  SPILF</a:t>
            </a:r>
          </a:p>
        </p:txBody>
      </p:sp>
      <p:sp>
        <p:nvSpPr>
          <p:cNvPr id="3" name="Rectangle 2"/>
          <p:cNvSpPr/>
          <p:nvPr/>
        </p:nvSpPr>
        <p:spPr>
          <a:xfrm>
            <a:off x="7812360" y="0"/>
            <a:ext cx="1331640" cy="1196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179512" y="-27384"/>
            <a:ext cx="8964487" cy="945160"/>
          </a:xfrm>
          <a:prstGeom prst="rect">
            <a:avLst/>
          </a:prstGeom>
        </p:spPr>
        <p:txBody>
          <a:bodyPr anchor="ctr" anchorCtr="0"/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 err="1"/>
              <a:t>Mucormycoses</a:t>
            </a:r>
            <a:endParaRPr lang="fr-FR" sz="2800" dirty="0"/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064350"/>
              </p:ext>
            </p:extLst>
          </p:nvPr>
        </p:nvGraphicFramePr>
        <p:xfrm>
          <a:off x="107504" y="917776"/>
          <a:ext cx="8932282" cy="5942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7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74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00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7727">
                <a:tc>
                  <a:txBody>
                    <a:bodyPr/>
                    <a:lstStyle/>
                    <a:p>
                      <a:endParaRPr lang="fr-FR" sz="14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Traitement</a:t>
                      </a: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Commentaires</a:t>
                      </a:r>
                    </a:p>
                  </a:txBody>
                  <a:tcPr marL="63500" marR="6350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3523">
                <a:tc>
                  <a:txBody>
                    <a:bodyPr/>
                    <a:lstStyle/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1</a:t>
                      </a:r>
                      <a:r>
                        <a:rPr lang="fr-FR" sz="1300" b="1" baseline="300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ère</a:t>
                      </a:r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ligne</a:t>
                      </a:r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AMPHOTERICINE B </a:t>
                      </a:r>
                      <a:r>
                        <a:rPr lang="fr-FR" sz="1300" b="1" dirty="0" err="1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liposomale</a:t>
                      </a:r>
                      <a:endParaRPr lang="fr-FR" sz="1300" b="1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≥ 5 mg/kg/j IV</a:t>
                      </a: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19974">
                <a:tc>
                  <a:txBody>
                    <a:bodyPr/>
                    <a:lstStyle/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1</a:t>
                      </a:r>
                      <a:r>
                        <a:rPr lang="fr-FR" sz="1300" b="1" baseline="300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ère</a:t>
                      </a:r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ligne en cas d’intolérance aux dérivés lipidiques de l’</a:t>
                      </a:r>
                      <a:r>
                        <a:rPr lang="fr-FR" sz="1300" b="1" dirty="0" err="1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Amphotéricine</a:t>
                      </a:r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B ou en relais</a:t>
                      </a:r>
                      <a:endParaRPr lang="fr-FR" sz="1300" b="0" i="1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ISAVUCONAZOLE</a:t>
                      </a:r>
                    </a:p>
                    <a:p>
                      <a:r>
                        <a:rPr lang="fr-FR" sz="1300" b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Adulte</a:t>
                      </a:r>
                    </a:p>
                    <a:p>
                      <a:r>
                        <a:rPr lang="fr-FR" sz="1300" b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200 mg x 3/j IV à J1, J2 puis 200 mg/j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Relais PO</a:t>
                      </a:r>
                      <a:r>
                        <a:rPr lang="fr-FR" sz="130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: </a:t>
                      </a:r>
                      <a:r>
                        <a:rPr lang="fr-FR" sz="1300" b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200 mg/j</a:t>
                      </a:r>
                    </a:p>
                    <a:p>
                      <a:r>
                        <a:rPr lang="fr-FR" sz="1300" b="1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Ou</a:t>
                      </a:r>
                    </a:p>
                    <a:p>
                      <a:r>
                        <a:rPr lang="fr-FR" sz="1300" b="1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POSACONAZOLE</a:t>
                      </a:r>
                    </a:p>
                    <a:p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Adulte et enfant &gt; 13 ans</a:t>
                      </a:r>
                    </a:p>
                    <a:p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300 mg x2/j à J1 puis 300 mg/j</a:t>
                      </a: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Objectifs résiduel</a:t>
                      </a:r>
                      <a:r>
                        <a:rPr lang="fr-FR" sz="130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&gt; 1,5 mg/L</a:t>
                      </a: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74924">
                <a:tc>
                  <a:txBody>
                    <a:bodyPr/>
                    <a:lstStyle/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2</a:t>
                      </a:r>
                      <a:r>
                        <a:rPr lang="fr-FR" sz="1300" b="1" baseline="300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ème</a:t>
                      </a:r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ligne</a:t>
                      </a:r>
                    </a:p>
                    <a:p>
                      <a:r>
                        <a:rPr lang="fr-FR" sz="1300" b="0" i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= sauvetage</a:t>
                      </a: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r>
                        <a:rPr lang="fr-FR" sz="1300" b="1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POSACONAZOLE</a:t>
                      </a:r>
                    </a:p>
                    <a:p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Adulte et enfant &gt; 13 ans</a:t>
                      </a:r>
                    </a:p>
                    <a:p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300 mg x2/j à J1 puis 300 mg/j</a:t>
                      </a:r>
                    </a:p>
                    <a:p>
                      <a:r>
                        <a:rPr lang="fr-FR" sz="1300" b="1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Ou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AMPHOTERICINE B </a:t>
                      </a:r>
                      <a:r>
                        <a:rPr lang="fr-FR" sz="1300" b="1" dirty="0" err="1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liposomale</a:t>
                      </a:r>
                      <a:endParaRPr lang="fr-FR" sz="1300" b="1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≥ 5 mg/kg/j IV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+ </a:t>
                      </a:r>
                      <a:r>
                        <a:rPr lang="fr-FR" sz="1300" b="1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POSACONAZOLE</a:t>
                      </a:r>
                    </a:p>
                    <a:p>
                      <a:r>
                        <a:rPr lang="fr-FR" sz="1300" b="1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Ou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AMPHOTERICINE B </a:t>
                      </a:r>
                      <a:r>
                        <a:rPr lang="fr-FR" sz="1300" b="1" dirty="0" err="1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liposomale</a:t>
                      </a:r>
                      <a:endParaRPr lang="fr-FR" sz="1300" b="1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≥ 5 mg/kg/j IV</a:t>
                      </a:r>
                    </a:p>
                    <a:p>
                      <a:r>
                        <a:rPr lang="fr-FR" sz="1300" b="1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+ CASPOFONGINE</a:t>
                      </a:r>
                    </a:p>
                    <a:p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Adulte </a:t>
                      </a:r>
                    </a:p>
                    <a:p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70 mg à J1 puis 50 mg/j ou 70 mg/j si &gt; 80 kg</a:t>
                      </a:r>
                    </a:p>
                    <a:p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Enfant</a:t>
                      </a:r>
                    </a:p>
                    <a:p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70 mg/m</a:t>
                      </a:r>
                      <a:r>
                        <a:rPr lang="fr-FR" sz="1300" b="0" baseline="300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2 </a:t>
                      </a:r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à J1 puis 50 mg/m</a:t>
                      </a:r>
                      <a:r>
                        <a:rPr lang="fr-FR" sz="1300" b="0" baseline="300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2</a:t>
                      </a:r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/j</a:t>
                      </a:r>
                    </a:p>
                    <a:p>
                      <a:endParaRPr lang="fr-FR" sz="1300" b="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Objectifs résiduel</a:t>
                      </a:r>
                      <a:r>
                        <a:rPr lang="fr-FR" sz="130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&gt; 1,5 mg/L</a:t>
                      </a:r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9748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7" name="Titre 1"/>
          <p:cNvSpPr>
            <a:spLocks noGrp="1"/>
          </p:cNvSpPr>
          <p:nvPr>
            <p:ph type="title"/>
          </p:nvPr>
        </p:nvSpPr>
        <p:spPr>
          <a:xfrm>
            <a:off x="468314" y="17463"/>
            <a:ext cx="8040687" cy="1107281"/>
          </a:xfrm>
        </p:spPr>
        <p:txBody>
          <a:bodyPr/>
          <a:lstStyle/>
          <a:p>
            <a:r>
              <a:rPr lang="fr-FR" altLang="fr-FR" sz="3600" dirty="0"/>
              <a:t>Références</a:t>
            </a:r>
          </a:p>
        </p:txBody>
      </p:sp>
      <p:sp>
        <p:nvSpPr>
          <p:cNvPr id="152578" name="Espace réservé du contenu 2"/>
          <p:cNvSpPr>
            <a:spLocks noGrp="1"/>
          </p:cNvSpPr>
          <p:nvPr>
            <p:ph idx="1"/>
          </p:nvPr>
        </p:nvSpPr>
        <p:spPr>
          <a:xfrm>
            <a:off x="251520" y="1596603"/>
            <a:ext cx="8640959" cy="4784725"/>
          </a:xfrm>
        </p:spPr>
        <p:txBody>
          <a:bodyPr>
            <a:noAutofit/>
          </a:bodyPr>
          <a:lstStyle/>
          <a:p>
            <a:pPr lvl="1">
              <a:spcAft>
                <a:spcPts val="1800"/>
              </a:spcAft>
            </a:pPr>
            <a:r>
              <a:rPr lang="fr-FR" sz="2000" dirty="0">
                <a:solidFill>
                  <a:schemeClr val="tx1"/>
                </a:solidFill>
              </a:rPr>
              <a:t>RECOMMANDATIONS SUR LE BON USAGE DES ANTIFONGIQUES - AP-HP Mise à jour 30/08/2019</a:t>
            </a:r>
          </a:p>
          <a:p>
            <a:pPr lvl="1">
              <a:spcAft>
                <a:spcPts val="1800"/>
              </a:spcAft>
            </a:pPr>
            <a:r>
              <a:rPr lang="fr-FR" sz="2000" dirty="0">
                <a:solidFill>
                  <a:srgbClr val="000000"/>
                </a:solidFill>
              </a:rPr>
              <a:t>Coordination : Fanny Lanternier</a:t>
            </a:r>
          </a:p>
          <a:p>
            <a:pPr lvl="1">
              <a:spcAft>
                <a:spcPts val="1800"/>
              </a:spcAft>
            </a:pPr>
            <a:r>
              <a:rPr lang="fr-FR" sz="2000" dirty="0">
                <a:solidFill>
                  <a:srgbClr val="000000"/>
                </a:solidFill>
              </a:rPr>
              <a:t>Ces recommandations ont été conçues à l’initiative de la COMAI AP-HP. L’AP-HP détient le copyright de ces recommandations. </a:t>
            </a:r>
          </a:p>
          <a:p>
            <a:pPr lvl="1">
              <a:spcAft>
                <a:spcPts val="1800"/>
              </a:spcAft>
            </a:pPr>
            <a:r>
              <a:rPr lang="fr-FR" sz="2000" dirty="0">
                <a:solidFill>
                  <a:srgbClr val="000000"/>
                </a:solidFill>
              </a:rPr>
              <a:t>Appli téléchargeable sur Google Play</a:t>
            </a:r>
            <a:endParaRPr lang="fr-FR" dirty="0">
              <a:solidFill>
                <a:srgbClr val="000000"/>
              </a:solidFill>
              <a:latin typeface="News Gothic MT"/>
              <a:ea typeface="ＭＳ Ｐゴシック"/>
              <a:cs typeface="News Gothic MT"/>
              <a:sym typeface="Helvetica Light"/>
            </a:endParaRPr>
          </a:p>
          <a:p>
            <a:pPr lvl="1">
              <a:spcAft>
                <a:spcPts val="1800"/>
              </a:spcAft>
            </a:pPr>
            <a:endParaRPr lang="fr-FR" altLang="fr-FR" dirty="0">
              <a:solidFill>
                <a:srgbClr val="000000"/>
              </a:solidFill>
            </a:endParaRPr>
          </a:p>
          <a:p>
            <a:pPr>
              <a:buFont typeface="Times New Roman" pitchFamily="18" charset="0"/>
              <a:buNone/>
            </a:pPr>
            <a:endParaRPr lang="fr-FR" altLang="fr-FR" dirty="0">
              <a:solidFill>
                <a:srgbClr val="000000"/>
              </a:solidFill>
            </a:endParaRPr>
          </a:p>
        </p:txBody>
      </p:sp>
      <p:sp>
        <p:nvSpPr>
          <p:cNvPr id="152579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0" y="6400800"/>
            <a:ext cx="2700338" cy="4572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44920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lang="en-US" altLang="fr-FR" dirty="0" err="1">
                <a:solidFill>
                  <a:srgbClr val="FFFFFF"/>
                </a:solidFill>
                <a:latin typeface="News Gothic MT" charset="0"/>
                <a:ea typeface="ＭＳ Ｐゴシック" pitchFamily="34" charset="-128"/>
              </a:rPr>
              <a:t>Diaporama</a:t>
            </a:r>
            <a:r>
              <a:rPr lang="en-US" altLang="fr-FR" dirty="0">
                <a:solidFill>
                  <a:srgbClr val="FFFFFF"/>
                </a:solidFill>
                <a:latin typeface="News Gothic MT" charset="0"/>
                <a:ea typeface="ＭＳ Ｐゴシック" pitchFamily="34" charset="-128"/>
              </a:rPr>
              <a:t> </a:t>
            </a:r>
            <a:r>
              <a:rPr kumimoji="0" lang="en-US" altLang="fr-FR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ws Gothic MT" charset="0"/>
                <a:ea typeface="ＭＳ Ｐゴシック" pitchFamily="34" charset="-128"/>
                <a:cs typeface="+mn-cs"/>
              </a:rPr>
              <a:t>réalisé</a:t>
            </a:r>
            <a:r>
              <a:rPr kumimoji="0" lang="en-US" alt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ws Gothic MT" charset="0"/>
                <a:ea typeface="ＭＳ Ｐゴシック" pitchFamily="34" charset="-128"/>
                <a:cs typeface="+mn-cs"/>
              </a:rPr>
              <a:t> par la  SPILF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3933056"/>
            <a:ext cx="792088" cy="79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3029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0" y="6400800"/>
            <a:ext cx="2700338" cy="4572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44920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lang="en-US" altLang="fr-FR" dirty="0" err="1">
                <a:solidFill>
                  <a:srgbClr val="FFFFFF"/>
                </a:solidFill>
                <a:latin typeface="News Gothic MT" charset="0"/>
                <a:ea typeface="ＭＳ Ｐゴシック" pitchFamily="34" charset="-128"/>
              </a:rPr>
              <a:t>Diaporama</a:t>
            </a:r>
            <a:r>
              <a:rPr lang="en-US" altLang="fr-FR" dirty="0">
                <a:solidFill>
                  <a:srgbClr val="FFFFFF"/>
                </a:solidFill>
                <a:latin typeface="News Gothic MT" charset="0"/>
                <a:ea typeface="ＭＳ Ｐゴシック" pitchFamily="34" charset="-128"/>
              </a:rPr>
              <a:t> </a:t>
            </a:r>
            <a:r>
              <a:rPr kumimoji="0" lang="en-US" altLang="fr-FR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ws Gothic MT" charset="0"/>
                <a:ea typeface="ＭＳ Ｐゴシック" pitchFamily="34" charset="-128"/>
                <a:cs typeface="+mn-cs"/>
              </a:rPr>
              <a:t>réalisé </a:t>
            </a:r>
            <a:r>
              <a:rPr kumimoji="0" lang="en-US" alt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ws Gothic MT" charset="0"/>
                <a:ea typeface="ＭＳ Ｐゴシック" pitchFamily="34" charset="-128"/>
                <a:cs typeface="+mn-cs"/>
              </a:rPr>
              <a:t>par la  SPILF</a:t>
            </a:r>
          </a:p>
        </p:txBody>
      </p:sp>
      <p:sp>
        <p:nvSpPr>
          <p:cNvPr id="3" name="Rectangle 2"/>
          <p:cNvSpPr/>
          <p:nvPr/>
        </p:nvSpPr>
        <p:spPr>
          <a:xfrm>
            <a:off x="7812360" y="0"/>
            <a:ext cx="1331640" cy="1196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179512" y="-27384"/>
            <a:ext cx="8964487" cy="945160"/>
          </a:xfrm>
          <a:prstGeom prst="rect">
            <a:avLst/>
          </a:prstGeom>
        </p:spPr>
        <p:txBody>
          <a:bodyPr anchor="ctr" anchorCtr="0"/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400" dirty="0" err="1"/>
              <a:t>Mucormycoses</a:t>
            </a:r>
            <a:r>
              <a:rPr lang="fr-FR" sz="2400" dirty="0"/>
              <a:t> :</a:t>
            </a:r>
          </a:p>
          <a:p>
            <a:r>
              <a:rPr lang="fr-FR" sz="2400" dirty="0"/>
              <a:t>mesures associées</a:t>
            </a: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233518" y="1268760"/>
            <a:ext cx="8676964" cy="4680520"/>
          </a:xfrm>
          <a:prstGeom prst="rect">
            <a:avLst/>
          </a:prstGeom>
        </p:spPr>
        <p:txBody>
          <a:bodyPr>
            <a:no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277200">
              <a:spcBef>
                <a:spcPts val="0"/>
              </a:spcBef>
              <a:spcAft>
                <a:spcPts val="1200"/>
              </a:spcAft>
            </a:pPr>
            <a:r>
              <a:rPr lang="fr-FR" sz="2000" dirty="0"/>
              <a:t>En cas d’atteinte rhino-</a:t>
            </a:r>
            <a:r>
              <a:rPr lang="fr-FR" sz="2000" dirty="0" err="1"/>
              <a:t>orbito</a:t>
            </a:r>
            <a:r>
              <a:rPr lang="fr-FR" sz="2000" dirty="0"/>
              <a:t>-cérébrale, cutanée, pulmonaire localisée ou disséminée : débridement chirurgical urgent</a:t>
            </a:r>
          </a:p>
          <a:p>
            <a:pPr marL="0" indent="277200">
              <a:spcBef>
                <a:spcPts val="0"/>
              </a:spcBef>
              <a:spcAft>
                <a:spcPts val="1200"/>
              </a:spcAft>
            </a:pPr>
            <a:r>
              <a:rPr lang="fr-FR" sz="2000" dirty="0"/>
              <a:t>Diminuer le traitement immunosuppresseur dans la mesure du possible</a:t>
            </a:r>
          </a:p>
          <a:p>
            <a:pPr marL="0" indent="277200">
              <a:spcBef>
                <a:spcPts val="0"/>
              </a:spcBef>
              <a:spcAft>
                <a:spcPts val="1200"/>
              </a:spcAft>
            </a:pPr>
            <a:r>
              <a:rPr lang="fr-FR" sz="2000" dirty="0"/>
              <a:t>Contrôle des autres facteurs favorisants, en particulier équilibration du diabète</a:t>
            </a:r>
          </a:p>
          <a:p>
            <a:pPr marL="0" indent="277200">
              <a:spcBef>
                <a:spcPts val="0"/>
              </a:spcBef>
              <a:spcAft>
                <a:spcPts val="1200"/>
              </a:spcAft>
            </a:pPr>
            <a:r>
              <a:rPr lang="fr-FR" sz="2000" dirty="0"/>
              <a:t>En cas de neutropénie, traiter par G-CSF</a:t>
            </a:r>
          </a:p>
          <a:p>
            <a:pPr marL="0" indent="277200">
              <a:spcBef>
                <a:spcPts val="0"/>
              </a:spcBef>
              <a:spcAft>
                <a:spcPts val="1200"/>
              </a:spcAft>
            </a:pPr>
            <a:endParaRPr lang="fr-FR" sz="2000" dirty="0"/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fr-FR" sz="1800" dirty="0"/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fr-FR" sz="2000" dirty="0">
              <a:latin typeface="Verdana" charset="0"/>
            </a:endParaRPr>
          </a:p>
          <a:p>
            <a:pPr marL="0" indent="277200">
              <a:spcBef>
                <a:spcPts val="0"/>
              </a:spcBef>
              <a:spcAft>
                <a:spcPts val="1200"/>
              </a:spcAft>
            </a:pPr>
            <a:endParaRPr lang="fr-FR" sz="2000" dirty="0"/>
          </a:p>
          <a:p>
            <a:pPr marL="0" indent="277200">
              <a:spcBef>
                <a:spcPts val="0"/>
              </a:spcBef>
              <a:spcAft>
                <a:spcPts val="1200"/>
              </a:spcAft>
            </a:pPr>
            <a:endParaRPr lang="fr-FR" sz="2000" dirty="0"/>
          </a:p>
          <a:p>
            <a:pPr marL="0" indent="277200">
              <a:spcBef>
                <a:spcPts val="0"/>
              </a:spcBef>
              <a:spcAft>
                <a:spcPts val="1200"/>
              </a:spcAft>
              <a:buNone/>
            </a:pP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26430709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0" y="6400800"/>
            <a:ext cx="2700338" cy="4572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44920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lang="en-US" altLang="fr-FR" dirty="0" err="1">
                <a:solidFill>
                  <a:srgbClr val="FFFFFF"/>
                </a:solidFill>
                <a:latin typeface="News Gothic MT" charset="0"/>
                <a:ea typeface="ＭＳ Ｐゴシック" pitchFamily="34" charset="-128"/>
              </a:rPr>
              <a:t>Diaporama</a:t>
            </a:r>
            <a:r>
              <a:rPr lang="en-US" altLang="fr-FR" dirty="0">
                <a:solidFill>
                  <a:srgbClr val="FFFFFF"/>
                </a:solidFill>
                <a:latin typeface="News Gothic MT" charset="0"/>
                <a:ea typeface="ＭＳ Ｐゴシック" pitchFamily="34" charset="-128"/>
              </a:rPr>
              <a:t> </a:t>
            </a:r>
            <a:r>
              <a:rPr kumimoji="0" lang="en-US" altLang="fr-FR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ws Gothic MT" charset="0"/>
                <a:ea typeface="ＭＳ Ｐゴシック" pitchFamily="34" charset="-128"/>
                <a:cs typeface="+mn-cs"/>
              </a:rPr>
              <a:t>réalisé </a:t>
            </a:r>
            <a:r>
              <a:rPr kumimoji="0" lang="en-US" alt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ws Gothic MT" charset="0"/>
                <a:ea typeface="ＭＳ Ｐゴシック" pitchFamily="34" charset="-128"/>
                <a:cs typeface="+mn-cs"/>
              </a:rPr>
              <a:t>par la  SPILF</a:t>
            </a:r>
          </a:p>
        </p:txBody>
      </p:sp>
      <p:sp>
        <p:nvSpPr>
          <p:cNvPr id="3" name="Rectangle 2"/>
          <p:cNvSpPr/>
          <p:nvPr/>
        </p:nvSpPr>
        <p:spPr>
          <a:xfrm>
            <a:off x="7812360" y="0"/>
            <a:ext cx="1331640" cy="1196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179512" y="-27384"/>
            <a:ext cx="8964487" cy="945160"/>
          </a:xfrm>
          <a:prstGeom prst="rect">
            <a:avLst/>
          </a:prstGeom>
        </p:spPr>
        <p:txBody>
          <a:bodyPr anchor="ctr" anchorCtr="0"/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400" dirty="0"/>
              <a:t>Suivi thérapeutique pharmacologique des </a:t>
            </a:r>
            <a:r>
              <a:rPr lang="fr-FR" sz="2400" dirty="0" err="1"/>
              <a:t>azolés</a:t>
            </a:r>
            <a:endParaRPr lang="fr-FR" sz="2400" dirty="0"/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8000060"/>
              </p:ext>
            </p:extLst>
          </p:nvPr>
        </p:nvGraphicFramePr>
        <p:xfrm>
          <a:off x="125075" y="942382"/>
          <a:ext cx="8860275" cy="577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83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754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endParaRPr lang="fr-FR" sz="14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Suivi thérapeutique recommandé</a:t>
                      </a: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Cible</a:t>
                      </a: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Moment 1</a:t>
                      </a:r>
                      <a:r>
                        <a:rPr lang="fr-FR" sz="1400" baseline="300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er</a:t>
                      </a:r>
                      <a:r>
                        <a:rPr lang="fr-FR" sz="14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prélèvement</a:t>
                      </a:r>
                    </a:p>
                  </a:txBody>
                  <a:tcPr marL="63500" marR="6350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1558">
                <a:tc>
                  <a:txBody>
                    <a:bodyPr/>
                    <a:lstStyle/>
                    <a:p>
                      <a:r>
                        <a:rPr lang="fr-FR" sz="1300" b="1" i="0" dirty="0" err="1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Voriconazole</a:t>
                      </a:r>
                      <a:endParaRPr lang="fr-FR" sz="1300" b="1" i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- pour les traitements prophylactiques et curatifs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- en cas de toxicité neurologique ou hépatique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- switch IV/oral</a:t>
                      </a:r>
                    </a:p>
                    <a:p>
                      <a:pPr marL="0" indent="0" algn="l">
                        <a:buFontTx/>
                        <a:buNone/>
                      </a:pPr>
                      <a:endParaRPr lang="fr-FR" sz="1300" b="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 prendre à 1h des repas</a:t>
                      </a:r>
                    </a:p>
                    <a:p>
                      <a:pPr marL="0" indent="0" algn="l">
                        <a:buFontTx/>
                        <a:buNone/>
                      </a:pPr>
                      <a:endParaRPr lang="fr-FR" sz="1300" b="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r>
                        <a:rPr lang="fr-FR" sz="1300" dirty="0"/>
                        <a:t>Efficacité</a:t>
                      </a:r>
                      <a:r>
                        <a:rPr lang="fr-FR" sz="1300" baseline="0" dirty="0"/>
                        <a:t> prophylaxie/curatif : </a:t>
                      </a:r>
                    </a:p>
                    <a:p>
                      <a:r>
                        <a:rPr lang="fr-FR" sz="1300" baseline="0" dirty="0"/>
                        <a:t>1-2 mg/L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dirty="0"/>
                        <a:t>&gt; 3 mg/L pour</a:t>
                      </a:r>
                      <a:r>
                        <a:rPr lang="fr-FR" sz="1300" baseline="0" dirty="0"/>
                        <a:t> infections graves ou CMI </a:t>
                      </a:r>
                      <a:r>
                        <a:rPr lang="fr-FR" sz="1300" dirty="0"/>
                        <a:t>&gt; 0,25 mg/L</a:t>
                      </a:r>
                    </a:p>
                    <a:p>
                      <a:endParaRPr lang="fr-FR" sz="1300" baseline="0" dirty="0"/>
                    </a:p>
                    <a:p>
                      <a:r>
                        <a:rPr lang="fr-FR" sz="1300" baseline="0" dirty="0"/>
                        <a:t>Toxicité </a:t>
                      </a:r>
                      <a:r>
                        <a:rPr lang="fr-FR" sz="1300" dirty="0"/>
                        <a:t>&gt; </a:t>
                      </a:r>
                      <a:r>
                        <a:rPr lang="fr-FR" sz="1300" baseline="0" dirty="0"/>
                        <a:t>5-6 mg/L</a:t>
                      </a:r>
                      <a:endParaRPr lang="fr-FR" sz="1300" dirty="0"/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r>
                        <a:rPr lang="fr-FR" sz="1300" dirty="0"/>
                        <a:t>J2-J5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300" dirty="0"/>
                        <a:t>- J3 possible si dose de charge correcte sinon J5 au </a:t>
                      </a:r>
                      <a:r>
                        <a:rPr lang="fr-FR" sz="1300"/>
                        <a:t>plus tôt</a:t>
                      </a:r>
                      <a:endParaRPr lang="fr-FR" sz="1300" dirty="0"/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300" dirty="0"/>
                        <a:t>- changement posologie</a:t>
                      </a:r>
                      <a:r>
                        <a:rPr lang="fr-FR" sz="1300" baseline="0" dirty="0"/>
                        <a:t> : J5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300" baseline="0" dirty="0"/>
                        <a:t>- Switch PO/IV : J2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fr-FR" sz="1300" dirty="0"/>
                    </a:p>
                  </a:txBody>
                  <a:tcPr marL="63500" marR="6350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3190">
                <a:tc>
                  <a:txBody>
                    <a:bodyPr/>
                    <a:lstStyle/>
                    <a:p>
                      <a:r>
                        <a:rPr lang="fr-FR" sz="1300" b="1" i="0" dirty="0" err="1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Posaconazole</a:t>
                      </a:r>
                      <a:endParaRPr lang="fr-FR" sz="1300" b="1" i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- pour les traitements prophylactiques en solution buvable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- pour les traitements curatifs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300" b="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Comprimés : prise sans tenir compte de la prise alimentaire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Suspension buvable : à prendre avec repas riche en graisse ou cola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endParaRPr lang="fr-FR" sz="1300" b="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r>
                        <a:rPr lang="fr-FR" sz="1300" dirty="0"/>
                        <a:t>Efficacité prophylaxie : </a:t>
                      </a:r>
                    </a:p>
                    <a:p>
                      <a:r>
                        <a:rPr lang="fr-FR" sz="1300" dirty="0"/>
                        <a:t>&gt; 0,7 mg/L</a:t>
                      </a:r>
                    </a:p>
                    <a:p>
                      <a:r>
                        <a:rPr lang="fr-FR" sz="1300" dirty="0"/>
                        <a:t>Efficacité curatif : </a:t>
                      </a:r>
                    </a:p>
                    <a:p>
                      <a:r>
                        <a:rPr lang="fr-FR" sz="1300" dirty="0"/>
                        <a:t>&gt; 1 mg/L pour aspergillose</a:t>
                      </a:r>
                    </a:p>
                    <a:p>
                      <a:r>
                        <a:rPr lang="fr-FR" sz="1300" dirty="0"/>
                        <a:t>&gt;&gt; 1 mg/L pour </a:t>
                      </a:r>
                      <a:r>
                        <a:rPr lang="fr-FR" sz="1300" dirty="0" err="1"/>
                        <a:t>mucormycose</a:t>
                      </a:r>
                      <a:endParaRPr lang="fr-FR" sz="1300" dirty="0"/>
                    </a:p>
                    <a:p>
                      <a:endParaRPr lang="fr-FR" dirty="0"/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r>
                        <a:rPr lang="fr-FR" sz="1300" dirty="0"/>
                        <a:t>Suspension : J5-J7</a:t>
                      </a:r>
                    </a:p>
                    <a:p>
                      <a:r>
                        <a:rPr lang="fr-FR" sz="1300" dirty="0"/>
                        <a:t>Comprimés : J3-J5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dirty="0"/>
                        <a:t>- J3 possible si dose de charge correcte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dirty="0"/>
                        <a:t>- changement posologie</a:t>
                      </a:r>
                      <a:r>
                        <a:rPr lang="fr-FR" sz="1300" baseline="0" dirty="0"/>
                        <a:t> : J5-J7</a:t>
                      </a:r>
                    </a:p>
                    <a:p>
                      <a:endParaRPr lang="fr-FR" sz="1300" dirty="0"/>
                    </a:p>
                  </a:txBody>
                  <a:tcPr marL="63500" marR="6350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8260">
                <a:tc>
                  <a:txBody>
                    <a:bodyPr/>
                    <a:lstStyle/>
                    <a:p>
                      <a:r>
                        <a:rPr lang="fr-FR" sz="1300" b="1" dirty="0" err="1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Isavuconazole</a:t>
                      </a:r>
                      <a:endParaRPr lang="fr-FR" sz="1300" b="0" i="1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Non recommandé en routine</a:t>
                      </a:r>
                    </a:p>
                    <a:p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Indiqué dans le cadre d’une infection émergente ou ne répondant pas au traitement, en cas d’infection à un pathogène de sensibilité réduite ou en cas de risque d’interactions médicamenteuses</a:t>
                      </a:r>
                    </a:p>
                    <a:p>
                      <a:endParaRPr lang="fr-FR" sz="1300" b="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Prise sans tenir compte de la prise alimentaire</a:t>
                      </a: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r>
                        <a:rPr lang="fr-FR" sz="1300" dirty="0"/>
                        <a:t>Efficacité</a:t>
                      </a:r>
                      <a:r>
                        <a:rPr lang="fr-FR" sz="1300" baseline="0" dirty="0"/>
                        <a:t> : </a:t>
                      </a:r>
                    </a:p>
                    <a:p>
                      <a:r>
                        <a:rPr lang="fr-FR" sz="1300" dirty="0"/>
                        <a:t>&gt; </a:t>
                      </a:r>
                      <a:r>
                        <a:rPr lang="fr-FR" sz="1300" baseline="0" dirty="0"/>
                        <a:t>1 mg/L</a:t>
                      </a:r>
                    </a:p>
                    <a:p>
                      <a:endParaRPr lang="fr-FR" sz="1300" baseline="0" dirty="0"/>
                    </a:p>
                    <a:p>
                      <a:r>
                        <a:rPr lang="fr-FR" sz="1300" baseline="0" dirty="0"/>
                        <a:t>Toxicité </a:t>
                      </a:r>
                      <a:r>
                        <a:rPr lang="fr-FR" sz="1300" dirty="0"/>
                        <a:t>&gt; </a:t>
                      </a:r>
                      <a:r>
                        <a:rPr lang="fr-FR" sz="1300" baseline="0" dirty="0"/>
                        <a:t>5 mg/L</a:t>
                      </a:r>
                      <a:endParaRPr lang="fr-FR" sz="1300" dirty="0"/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r>
                        <a:rPr lang="fr-FR" sz="1300" dirty="0"/>
                        <a:t>J5</a:t>
                      </a:r>
                    </a:p>
                  </a:txBody>
                  <a:tcPr marL="63500" marR="6350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0613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altLang="fr-FR"/>
              <a:t>Diaporama </a:t>
            </a:r>
            <a:r>
              <a:rPr lang="en-US" altLang="fr-FR" noProof="0"/>
              <a:t>réalisé par la  SPILF</a:t>
            </a:r>
            <a:endParaRPr lang="en-US" altLang="fr-FR" noProof="0" dirty="0"/>
          </a:p>
        </p:txBody>
      </p:sp>
      <p:sp>
        <p:nvSpPr>
          <p:cNvPr id="3" name="Rectangle 2"/>
          <p:cNvSpPr/>
          <p:nvPr/>
        </p:nvSpPr>
        <p:spPr>
          <a:xfrm>
            <a:off x="7812360" y="0"/>
            <a:ext cx="1331640" cy="1196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45063" y="125796"/>
            <a:ext cx="9073007" cy="945160"/>
          </a:xfrm>
          <a:prstGeom prst="rect">
            <a:avLst/>
          </a:prstGeom>
        </p:spPr>
        <p:txBody>
          <a:bodyPr anchor="ctr" anchorCtr="0"/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 err="1"/>
              <a:t>Candidémies</a:t>
            </a:r>
            <a:r>
              <a:rPr lang="fr-FR" sz="2800" dirty="0"/>
              <a:t> : </a:t>
            </a:r>
          </a:p>
          <a:p>
            <a:r>
              <a:rPr lang="fr-FR" sz="2800" dirty="0"/>
              <a:t>mesures systématiques associées au traitement </a:t>
            </a: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243084" y="1278213"/>
            <a:ext cx="8676964" cy="4680520"/>
          </a:xfrm>
          <a:prstGeom prst="rect">
            <a:avLst/>
          </a:prstGeom>
        </p:spPr>
        <p:txBody>
          <a:bodyPr>
            <a:no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277200">
              <a:spcBef>
                <a:spcPts val="0"/>
              </a:spcBef>
              <a:spcAft>
                <a:spcPts val="1200"/>
              </a:spcAft>
            </a:pPr>
            <a:r>
              <a:rPr lang="fr-FR" sz="2000" dirty="0"/>
              <a:t>Ablation immédiate du cathéter ou de la chambre implantable</a:t>
            </a:r>
          </a:p>
          <a:p>
            <a:pPr marL="0" indent="277200">
              <a:spcBef>
                <a:spcPts val="0"/>
              </a:spcBef>
              <a:spcAft>
                <a:spcPts val="1200"/>
              </a:spcAft>
            </a:pPr>
            <a:r>
              <a:rPr lang="fr-FR" sz="2000" dirty="0"/>
              <a:t>Contrôle de la négativation des hémocultures</a:t>
            </a:r>
          </a:p>
          <a:p>
            <a:pPr marL="0" indent="277200">
              <a:spcBef>
                <a:spcPts val="0"/>
              </a:spcBef>
              <a:spcAft>
                <a:spcPts val="1200"/>
              </a:spcAft>
            </a:pPr>
            <a:r>
              <a:rPr lang="fr-FR" sz="2000" dirty="0"/>
              <a:t>Echographie </a:t>
            </a:r>
            <a:r>
              <a:rPr lang="fr-FR" sz="2000" dirty="0" err="1"/>
              <a:t>trans-thoracique</a:t>
            </a:r>
            <a:r>
              <a:rPr lang="fr-FR" sz="2000" dirty="0"/>
              <a:t> à J5-J7 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fr-FR" sz="2000" dirty="0"/>
              <a:t>    Echographie </a:t>
            </a:r>
            <a:r>
              <a:rPr lang="fr-FR" sz="2000" dirty="0" err="1"/>
              <a:t>trans-oesophagienne</a:t>
            </a:r>
            <a:r>
              <a:rPr lang="fr-FR" sz="2000" dirty="0"/>
              <a:t> en cas de doute à l’ETT ou fièvre/    	</a:t>
            </a:r>
            <a:r>
              <a:rPr lang="fr-FR" sz="2000" dirty="0" err="1"/>
              <a:t>candidémie</a:t>
            </a:r>
            <a:r>
              <a:rPr lang="fr-FR" sz="2000" dirty="0"/>
              <a:t> persistante à 72h</a:t>
            </a:r>
          </a:p>
          <a:p>
            <a:pPr marL="0" indent="277200">
              <a:spcBef>
                <a:spcPts val="0"/>
              </a:spcBef>
              <a:spcAft>
                <a:spcPts val="1200"/>
              </a:spcAft>
            </a:pPr>
            <a:r>
              <a:rPr lang="fr-FR" sz="2000" dirty="0"/>
              <a:t>Doppler veineux à réaliser en cas de signe de thrombose ou de 	</a:t>
            </a:r>
            <a:r>
              <a:rPr lang="fr-FR" sz="2000" dirty="0" err="1"/>
              <a:t>candidémie</a:t>
            </a:r>
            <a:r>
              <a:rPr lang="fr-FR" sz="2000" dirty="0"/>
              <a:t> persistante à 72h</a:t>
            </a:r>
          </a:p>
          <a:p>
            <a:pPr marL="0" indent="277200">
              <a:spcBef>
                <a:spcPts val="0"/>
              </a:spcBef>
              <a:spcAft>
                <a:spcPts val="1200"/>
              </a:spcAft>
            </a:pPr>
            <a:r>
              <a:rPr lang="fr-FR" sz="2000" dirty="0"/>
              <a:t>Fond d’œil pour les non neutropéniques dans les 8 jours</a:t>
            </a:r>
          </a:p>
          <a:p>
            <a:pPr marL="0" indent="277200">
              <a:spcBef>
                <a:spcPts val="0"/>
              </a:spcBef>
              <a:spcAft>
                <a:spcPts val="1200"/>
              </a:spcAft>
            </a:pPr>
            <a:r>
              <a:rPr lang="fr-FR" sz="2000" dirty="0"/>
              <a:t>Les </a:t>
            </a:r>
            <a:r>
              <a:rPr lang="fr-FR" sz="2000" dirty="0" err="1"/>
              <a:t>échinocandines</a:t>
            </a:r>
            <a:r>
              <a:rPr lang="fr-FR" sz="2000" dirty="0"/>
              <a:t> et l’Amphotéricine B </a:t>
            </a:r>
            <a:r>
              <a:rPr lang="fr-FR" sz="2000" dirty="0" err="1"/>
              <a:t>liposomale</a:t>
            </a:r>
            <a:r>
              <a:rPr lang="fr-FR" sz="2000" dirty="0"/>
              <a:t> n’ont pas de place dans le traitement des </a:t>
            </a:r>
            <a:r>
              <a:rPr lang="fr-FR" sz="2000" dirty="0" err="1"/>
              <a:t>candidémies</a:t>
            </a:r>
            <a:r>
              <a:rPr lang="fr-FR" sz="2000" dirty="0"/>
              <a:t> à point de départ urinaire</a:t>
            </a:r>
          </a:p>
          <a:p>
            <a:pPr marL="0" indent="277200">
              <a:spcBef>
                <a:spcPts val="0"/>
              </a:spcBef>
              <a:spcAft>
                <a:spcPts val="1200"/>
              </a:spcAft>
            </a:pPr>
            <a:r>
              <a:rPr lang="fr-FR" sz="2000" dirty="0"/>
              <a:t>Traiter, y compris si 1 seule hémoculture positive (périphérique, sur cathéter ou sur chambre implantable) </a:t>
            </a:r>
            <a:endParaRPr lang="fr-FR" sz="1800" dirty="0"/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fr-FR" sz="2000" dirty="0">
              <a:latin typeface="Verdana" charset="0"/>
            </a:endParaRPr>
          </a:p>
          <a:p>
            <a:pPr marL="0" indent="277200">
              <a:spcBef>
                <a:spcPts val="0"/>
              </a:spcBef>
              <a:spcAft>
                <a:spcPts val="1200"/>
              </a:spcAft>
            </a:pPr>
            <a:endParaRPr lang="fr-FR" sz="2000" dirty="0"/>
          </a:p>
          <a:p>
            <a:pPr marL="0" indent="277200">
              <a:spcBef>
                <a:spcPts val="0"/>
              </a:spcBef>
              <a:spcAft>
                <a:spcPts val="1200"/>
              </a:spcAft>
            </a:pPr>
            <a:endParaRPr lang="fr-FR" sz="2000" dirty="0"/>
          </a:p>
          <a:p>
            <a:pPr marL="0" indent="277200">
              <a:spcBef>
                <a:spcPts val="0"/>
              </a:spcBef>
              <a:spcAft>
                <a:spcPts val="1200"/>
              </a:spcAft>
              <a:buNone/>
            </a:pP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246020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2AE3A0-613F-47DE-84F8-70E1C7C94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877417"/>
          </a:xfrm>
        </p:spPr>
        <p:txBody>
          <a:bodyPr/>
          <a:lstStyle/>
          <a:p>
            <a:r>
              <a:rPr lang="fr-FR" dirty="0"/>
              <a:t>Commentaires SPILF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9F4CA69D-F28D-4E3E-9A2B-4108B125E7FB}"/>
              </a:ext>
            </a:extLst>
          </p:cNvPr>
          <p:cNvSpPr txBox="1">
            <a:spLocks/>
          </p:cNvSpPr>
          <p:nvPr/>
        </p:nvSpPr>
        <p:spPr>
          <a:xfrm>
            <a:off x="233518" y="1484784"/>
            <a:ext cx="8676964" cy="4680520"/>
          </a:xfrm>
          <a:prstGeom prst="rect">
            <a:avLst/>
          </a:prstGeom>
        </p:spPr>
        <p:txBody>
          <a:bodyPr>
            <a:no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277200">
              <a:spcBef>
                <a:spcPts val="0"/>
              </a:spcBef>
              <a:spcAft>
                <a:spcPts val="1200"/>
              </a:spcAft>
            </a:pPr>
            <a:r>
              <a:rPr lang="fr-FR" sz="2000" dirty="0"/>
              <a:t>Un FO est recommandé pour toute </a:t>
            </a:r>
            <a:r>
              <a:rPr lang="fr-FR" sz="2000" dirty="0" err="1"/>
              <a:t>candidémie</a:t>
            </a:r>
            <a:r>
              <a:rPr lang="fr-FR" sz="2000" dirty="0"/>
              <a:t>.</a:t>
            </a:r>
          </a:p>
          <a:p>
            <a:pPr marL="0" indent="277200">
              <a:spcBef>
                <a:spcPts val="0"/>
              </a:spcBef>
              <a:spcAft>
                <a:spcPts val="1200"/>
              </a:spcAft>
            </a:pPr>
            <a:r>
              <a:rPr lang="fr-FR" sz="2000" dirty="0"/>
              <a:t>Chez le patient neutropénique,  le FO est recommandé dès la sortie d’aplasie.</a:t>
            </a:r>
          </a:p>
          <a:p>
            <a:pPr marL="0" indent="277200">
              <a:spcBef>
                <a:spcPts val="0"/>
              </a:spcBef>
              <a:spcAft>
                <a:spcPts val="1200"/>
              </a:spcAft>
            </a:pPr>
            <a:r>
              <a:rPr lang="fr-FR" sz="2000" dirty="0"/>
              <a:t>La négativation des hémocultures est attendue à 72h après le début d’un traitement adapté et ablation du cathéter.</a:t>
            </a:r>
          </a:p>
          <a:p>
            <a:pPr marL="0" indent="277200">
              <a:spcBef>
                <a:spcPts val="0"/>
              </a:spcBef>
              <a:spcAft>
                <a:spcPts val="1200"/>
              </a:spcAft>
            </a:pPr>
            <a:endParaRPr lang="fr-FR" sz="2000" dirty="0"/>
          </a:p>
          <a:p>
            <a:pPr marL="0" indent="277200">
              <a:spcBef>
                <a:spcPts val="0"/>
              </a:spcBef>
              <a:spcAft>
                <a:spcPts val="1200"/>
              </a:spcAft>
            </a:pPr>
            <a:endParaRPr lang="fr-FR" sz="2000" dirty="0"/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fr-FR" sz="1800" dirty="0"/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fr-FR" sz="2000" dirty="0">
              <a:latin typeface="Verdana" charset="0"/>
            </a:endParaRPr>
          </a:p>
          <a:p>
            <a:pPr marL="0" indent="277200">
              <a:spcBef>
                <a:spcPts val="0"/>
              </a:spcBef>
              <a:spcAft>
                <a:spcPts val="1200"/>
              </a:spcAft>
            </a:pPr>
            <a:endParaRPr lang="fr-FR" sz="2000" dirty="0"/>
          </a:p>
          <a:p>
            <a:pPr marL="0" indent="277200">
              <a:spcBef>
                <a:spcPts val="0"/>
              </a:spcBef>
              <a:spcAft>
                <a:spcPts val="1200"/>
              </a:spcAft>
            </a:pPr>
            <a:endParaRPr lang="fr-FR" sz="2000" dirty="0"/>
          </a:p>
          <a:p>
            <a:pPr marL="0" indent="277200">
              <a:spcBef>
                <a:spcPts val="0"/>
              </a:spcBef>
              <a:spcAft>
                <a:spcPts val="1200"/>
              </a:spcAft>
              <a:buNone/>
            </a:pP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496681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0" y="6400800"/>
            <a:ext cx="2700338" cy="4572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44920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lang="en-US" altLang="fr-FR" dirty="0" err="1">
                <a:solidFill>
                  <a:srgbClr val="FFFFFF"/>
                </a:solidFill>
                <a:latin typeface="News Gothic MT" charset="0"/>
                <a:ea typeface="ＭＳ Ｐゴシック" pitchFamily="34" charset="-128"/>
              </a:rPr>
              <a:t>Diaporama</a:t>
            </a:r>
            <a:r>
              <a:rPr lang="en-US" altLang="fr-FR" dirty="0">
                <a:solidFill>
                  <a:srgbClr val="FFFFFF"/>
                </a:solidFill>
                <a:latin typeface="News Gothic MT" charset="0"/>
                <a:ea typeface="ＭＳ Ｐゴシック" pitchFamily="34" charset="-128"/>
              </a:rPr>
              <a:t> </a:t>
            </a:r>
            <a:r>
              <a:rPr kumimoji="0" lang="en-US" altLang="fr-FR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ws Gothic MT" charset="0"/>
                <a:ea typeface="ＭＳ Ｐゴシック" pitchFamily="34" charset="-128"/>
                <a:cs typeface="+mn-cs"/>
              </a:rPr>
              <a:t>réalisé </a:t>
            </a:r>
            <a:r>
              <a:rPr kumimoji="0" lang="en-US" alt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ws Gothic MT" charset="0"/>
                <a:ea typeface="ＭＳ Ｐゴシック" pitchFamily="34" charset="-128"/>
                <a:cs typeface="+mn-cs"/>
              </a:rPr>
              <a:t>par la  SPILF</a:t>
            </a:r>
          </a:p>
        </p:txBody>
      </p:sp>
      <p:sp>
        <p:nvSpPr>
          <p:cNvPr id="3" name="Rectangle 2"/>
          <p:cNvSpPr/>
          <p:nvPr/>
        </p:nvSpPr>
        <p:spPr>
          <a:xfrm>
            <a:off x="7812360" y="0"/>
            <a:ext cx="1331640" cy="1196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514858" y="0"/>
            <a:ext cx="8042276" cy="457200"/>
          </a:xfrm>
          <a:prstGeom prst="rect">
            <a:avLst/>
          </a:prstGeom>
        </p:spPr>
        <p:txBody>
          <a:bodyPr anchor="ctr" anchorCtr="0"/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 err="1"/>
              <a:t>Candidémies</a:t>
            </a:r>
            <a:r>
              <a:rPr lang="fr-FR" sz="2800" dirty="0"/>
              <a:t> du patient non </a:t>
            </a:r>
            <a:r>
              <a:rPr lang="fr-FR" sz="2800" dirty="0" err="1"/>
              <a:t>neutropénique</a:t>
            </a:r>
            <a:endParaRPr lang="fr-FR" sz="2800" dirty="0"/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1637418"/>
              </p:ext>
            </p:extLst>
          </p:nvPr>
        </p:nvGraphicFramePr>
        <p:xfrm>
          <a:off x="107504" y="527563"/>
          <a:ext cx="8856984" cy="63593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53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336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680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6879">
                <a:tc>
                  <a:txBody>
                    <a:bodyPr/>
                    <a:lstStyle/>
                    <a:p>
                      <a:endParaRPr lang="fr-FR" sz="14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Traitement</a:t>
                      </a: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Commentaires</a:t>
                      </a:r>
                    </a:p>
                  </a:txBody>
                  <a:tcPr marL="63500" marR="6350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21235">
                <a:tc>
                  <a:txBody>
                    <a:bodyPr/>
                    <a:lstStyle/>
                    <a:p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1</a:t>
                      </a:r>
                      <a:r>
                        <a:rPr lang="fr-FR" sz="1300" baseline="300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ère</a:t>
                      </a:r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ligne traitement probabiliste</a:t>
                      </a: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CASPOFUNGINE</a:t>
                      </a:r>
                    </a:p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Adulte  </a:t>
                      </a:r>
                    </a:p>
                    <a:p>
                      <a:r>
                        <a:rPr lang="fr-FR" sz="1300" b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70 mg</a:t>
                      </a:r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dose de charge puis 50 mg/j ou 70 mg/j si poids &gt; 80kg</a:t>
                      </a:r>
                    </a:p>
                    <a:p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150 mg dose de charge puis 1 mg/kg/j à discuter chez les patients les plus graves (qSOFA≥2)</a:t>
                      </a:r>
                    </a:p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Enfant</a:t>
                      </a:r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</a:t>
                      </a:r>
                    </a:p>
                    <a:p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70 mg/m</a:t>
                      </a:r>
                      <a:r>
                        <a:rPr lang="fr-FR" sz="1300" b="0" baseline="300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2</a:t>
                      </a:r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dose de charge puis 50 mg/m</a:t>
                      </a:r>
                      <a:r>
                        <a:rPr lang="fr-FR" sz="1300" b="0" baseline="300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2</a:t>
                      </a:r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/j</a:t>
                      </a:r>
                    </a:p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Ou</a:t>
                      </a:r>
                    </a:p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MICAFUNGINE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Adulte</a:t>
                      </a:r>
                    </a:p>
                    <a:p>
                      <a:r>
                        <a:rPr lang="fr-FR" sz="1300" b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100 mg/j</a:t>
                      </a:r>
                    </a:p>
                    <a:p>
                      <a:r>
                        <a:rPr lang="fr-FR" sz="1300" b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150 mg/j à discuter chez les </a:t>
                      </a:r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patients les plus graves (qSOFA≥2)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Enfant</a:t>
                      </a:r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</a:t>
                      </a:r>
                    </a:p>
                    <a:p>
                      <a:r>
                        <a:rPr lang="fr-FR" sz="1300" b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2-4 mg/kg/j</a:t>
                      </a: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r>
                        <a:rPr lang="fr-FR" sz="130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Pendant 14 jours à partir de la 1</a:t>
                      </a:r>
                      <a:r>
                        <a:rPr lang="fr-FR" sz="1300" baseline="300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ère</a:t>
                      </a:r>
                      <a:r>
                        <a:rPr lang="fr-FR" sz="130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hémoculture négative</a:t>
                      </a: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0685">
                <a:tc>
                  <a:txBody>
                    <a:bodyPr/>
                    <a:lstStyle/>
                    <a:p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Alternative</a:t>
                      </a:r>
                    </a:p>
                    <a:p>
                      <a:r>
                        <a:rPr lang="fr-FR" sz="1050" i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Si pas de choc, pas d’ATCD de prise d’azolés ou porte d’entrée urinaire</a:t>
                      </a:r>
                    </a:p>
                    <a:p>
                      <a:endParaRPr lang="fr-FR" sz="1050" i="1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FLUCONAZOLE IV</a:t>
                      </a:r>
                    </a:p>
                    <a:p>
                      <a:r>
                        <a:rPr lang="fr-FR" sz="1300" b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12 mg/kg</a:t>
                      </a:r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à J1 puis 6 mg/kg/j</a:t>
                      </a:r>
                      <a:endParaRPr lang="fr-FR" sz="1300" b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r>
                        <a:rPr lang="fr-FR" sz="130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Pendant 14 jours à partir de la 1</a:t>
                      </a:r>
                      <a:r>
                        <a:rPr lang="fr-FR" sz="1300" baseline="300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ère</a:t>
                      </a:r>
                      <a:r>
                        <a:rPr lang="fr-FR" sz="130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hémoculture négative</a:t>
                      </a: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2636">
                <a:tc>
                  <a:txBody>
                    <a:bodyPr/>
                    <a:lstStyle/>
                    <a:p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Si ablation de cathéter ou chambre implantable impossible</a:t>
                      </a: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AMPHOTERICINE B </a:t>
                      </a:r>
                      <a:r>
                        <a:rPr lang="fr-FR" sz="1300" b="1" dirty="0" err="1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liposomale</a:t>
                      </a:r>
                      <a:endParaRPr lang="fr-FR" sz="1300" b="1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b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3</a:t>
                      </a:r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mg/kg/j </a:t>
                      </a:r>
                    </a:p>
                    <a:p>
                      <a:r>
                        <a:rPr lang="fr-FR" sz="1300" b="1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Ou</a:t>
                      </a:r>
                    </a:p>
                    <a:p>
                      <a:r>
                        <a:rPr lang="fr-FR" sz="1300" b="1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ECHINOCANDINES</a:t>
                      </a:r>
                    </a:p>
                    <a:p>
                      <a:endParaRPr lang="fr-FR" sz="1300" b="1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Pendant 14 jours à partir de la 1</a:t>
                      </a:r>
                      <a:r>
                        <a:rPr lang="fr-FR" sz="1300" baseline="300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ère</a:t>
                      </a:r>
                      <a:r>
                        <a:rPr lang="fr-FR" sz="130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hémoculture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5476">
                <a:tc>
                  <a:txBody>
                    <a:bodyPr/>
                    <a:lstStyle/>
                    <a:p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Désescalade après 3 à 5 jours </a:t>
                      </a:r>
                    </a:p>
                    <a:p>
                      <a:r>
                        <a:rPr lang="fr-FR" sz="1050" i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si stabilité clinique</a:t>
                      </a:r>
                      <a:r>
                        <a:rPr lang="fr-FR" sz="1050" i="1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+ souche sensible + négativation des HC + ablation du cathéter</a:t>
                      </a:r>
                      <a:endParaRPr lang="fr-FR" sz="1050" i="1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FLUCONAZOLE IV ou PO</a:t>
                      </a:r>
                    </a:p>
                    <a:p>
                      <a:r>
                        <a:rPr lang="fr-FR" sz="1300" b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12 mg/kg</a:t>
                      </a:r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à J1 puis 6 mg/kg/j</a:t>
                      </a:r>
                    </a:p>
                    <a:p>
                      <a:endParaRPr lang="fr-FR" sz="1300" b="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Si </a:t>
                      </a:r>
                      <a:r>
                        <a:rPr lang="fr-FR" sz="1300" i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C. </a:t>
                      </a:r>
                      <a:r>
                        <a:rPr lang="fr-FR" sz="1300" i="1" dirty="0" err="1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albicans</a:t>
                      </a:r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, </a:t>
                      </a:r>
                      <a:r>
                        <a:rPr lang="fr-FR" sz="1300" i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C. </a:t>
                      </a:r>
                      <a:r>
                        <a:rPr lang="fr-FR" sz="1300" i="1" dirty="0" err="1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parapsilosis</a:t>
                      </a:r>
                      <a:r>
                        <a:rPr lang="fr-FR" sz="1300" i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, C. </a:t>
                      </a:r>
                      <a:r>
                        <a:rPr lang="fr-FR" sz="1300" i="1" dirty="0" err="1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tropicalis</a:t>
                      </a:r>
                      <a:r>
                        <a:rPr lang="fr-FR" sz="1300" i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</a:t>
                      </a:r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sensible </a:t>
                      </a:r>
                      <a:endParaRPr lang="fr-FR" sz="1300" i="1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i="1" dirty="0" err="1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Fluconazole</a:t>
                      </a:r>
                      <a:r>
                        <a:rPr lang="fr-FR" sz="1300" i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</a:t>
                      </a:r>
                      <a:r>
                        <a:rPr lang="fr-FR" sz="1300" b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12 mg/kg</a:t>
                      </a:r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/j pour </a:t>
                      </a:r>
                      <a:r>
                        <a:rPr lang="fr-FR" sz="1300" b="0" i="1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C. </a:t>
                      </a:r>
                      <a:r>
                        <a:rPr lang="fr-FR" sz="1300" b="0" i="1" baseline="0" dirty="0" err="1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glablatra</a:t>
                      </a:r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non R (CMI&lt;32)</a:t>
                      </a:r>
                      <a:endParaRPr lang="fr-FR" sz="1300" i="1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0103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0" y="6400800"/>
            <a:ext cx="2700338" cy="4572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44920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lang="en-US" altLang="fr-FR" dirty="0" err="1">
                <a:solidFill>
                  <a:srgbClr val="FFFFFF"/>
                </a:solidFill>
                <a:latin typeface="News Gothic MT" charset="0"/>
                <a:ea typeface="ＭＳ Ｐゴシック" pitchFamily="34" charset="-128"/>
              </a:rPr>
              <a:t>Diaporama</a:t>
            </a:r>
            <a:r>
              <a:rPr lang="en-US" altLang="fr-FR" dirty="0">
                <a:solidFill>
                  <a:srgbClr val="FFFFFF"/>
                </a:solidFill>
                <a:latin typeface="News Gothic MT" charset="0"/>
                <a:ea typeface="ＭＳ Ｐゴシック" pitchFamily="34" charset="-128"/>
              </a:rPr>
              <a:t> </a:t>
            </a:r>
            <a:r>
              <a:rPr kumimoji="0" lang="en-US" altLang="fr-FR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ws Gothic MT" charset="0"/>
                <a:ea typeface="ＭＳ Ｐゴシック" pitchFamily="34" charset="-128"/>
                <a:cs typeface="+mn-cs"/>
              </a:rPr>
              <a:t>réalisé </a:t>
            </a:r>
            <a:r>
              <a:rPr kumimoji="0" lang="en-US" alt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ws Gothic MT" charset="0"/>
                <a:ea typeface="ＭＳ Ｐゴシック" pitchFamily="34" charset="-128"/>
                <a:cs typeface="+mn-cs"/>
              </a:rPr>
              <a:t>par la  SPILF</a:t>
            </a:r>
          </a:p>
        </p:txBody>
      </p:sp>
      <p:sp>
        <p:nvSpPr>
          <p:cNvPr id="3" name="Rectangle 2"/>
          <p:cNvSpPr/>
          <p:nvPr/>
        </p:nvSpPr>
        <p:spPr>
          <a:xfrm>
            <a:off x="7812360" y="0"/>
            <a:ext cx="1331640" cy="1196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549275" y="138336"/>
            <a:ext cx="8042276" cy="457200"/>
          </a:xfrm>
          <a:prstGeom prst="rect">
            <a:avLst/>
          </a:prstGeom>
        </p:spPr>
        <p:txBody>
          <a:bodyPr anchor="ctr" anchorCtr="0"/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 err="1"/>
              <a:t>Candidémies</a:t>
            </a:r>
            <a:r>
              <a:rPr lang="fr-FR" sz="2800" dirty="0"/>
              <a:t> du patient </a:t>
            </a:r>
            <a:r>
              <a:rPr lang="fr-FR" sz="2800" dirty="0" err="1"/>
              <a:t>neutropénique</a:t>
            </a:r>
            <a:endParaRPr lang="fr-FR" sz="2800" dirty="0"/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0929637"/>
              </p:ext>
            </p:extLst>
          </p:nvPr>
        </p:nvGraphicFramePr>
        <p:xfrm>
          <a:off x="115697" y="733872"/>
          <a:ext cx="8909432" cy="59235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04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527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861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3648">
                <a:tc>
                  <a:txBody>
                    <a:bodyPr/>
                    <a:lstStyle/>
                    <a:p>
                      <a:endParaRPr lang="fr-FR" sz="14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Traitement</a:t>
                      </a: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Commentaires</a:t>
                      </a:r>
                    </a:p>
                  </a:txBody>
                  <a:tcPr marL="63500" marR="6350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7190">
                <a:tc>
                  <a:txBody>
                    <a:bodyPr/>
                    <a:lstStyle/>
                    <a:p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1</a:t>
                      </a:r>
                      <a:r>
                        <a:rPr lang="fr-FR" sz="1300" baseline="300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ère</a:t>
                      </a:r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ligne traitement probabiliste</a:t>
                      </a: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CASPOFUNGINE</a:t>
                      </a:r>
                    </a:p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Adulte  </a:t>
                      </a:r>
                    </a:p>
                    <a:p>
                      <a:r>
                        <a:rPr lang="fr-FR" sz="1300" b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70 mg</a:t>
                      </a:r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dose de charge puis 50 mg/j ou 70 mg/j si poids &gt; 80kg</a:t>
                      </a:r>
                    </a:p>
                    <a:p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150 mg dose de charge puis 1 mg/kg/j à discuter chez les patients les plus graves (qSOFA≥2)</a:t>
                      </a:r>
                    </a:p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Enfant</a:t>
                      </a:r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</a:t>
                      </a:r>
                    </a:p>
                    <a:p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70 mg/m</a:t>
                      </a:r>
                      <a:r>
                        <a:rPr lang="fr-FR" sz="1300" b="0" baseline="300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2</a:t>
                      </a:r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dose de charge puis 50 mg/m</a:t>
                      </a:r>
                      <a:r>
                        <a:rPr lang="fr-FR" sz="1300" b="0" baseline="300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2</a:t>
                      </a:r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/j</a:t>
                      </a:r>
                    </a:p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Ou</a:t>
                      </a:r>
                    </a:p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MICAFUNGINE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Adulte</a:t>
                      </a:r>
                    </a:p>
                    <a:p>
                      <a:r>
                        <a:rPr lang="fr-FR" sz="1300" b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100 mg/j</a:t>
                      </a:r>
                    </a:p>
                    <a:p>
                      <a:r>
                        <a:rPr lang="fr-FR" sz="1300" b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150 mg/j à discuter chez les </a:t>
                      </a:r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patients les plus graves (qSOFA≥2)</a:t>
                      </a:r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Enfant</a:t>
                      </a:r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</a:t>
                      </a:r>
                    </a:p>
                    <a:p>
                      <a:r>
                        <a:rPr lang="fr-FR" sz="1300" b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2-4 mg/kg/j</a:t>
                      </a:r>
                    </a:p>
                  </a:txBody>
                  <a:tcPr marL="63500" marR="63500" marT="0" marB="0"/>
                </a:tc>
                <a:tc rowSpan="3">
                  <a:txBody>
                    <a:bodyPr/>
                    <a:lstStyle/>
                    <a:p>
                      <a:r>
                        <a:rPr lang="fr-FR" sz="130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Pendant 14 jours à partir de la 1</a:t>
                      </a:r>
                      <a:r>
                        <a:rPr lang="fr-FR" sz="1300" baseline="300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ère</a:t>
                      </a:r>
                      <a:r>
                        <a:rPr lang="fr-FR" sz="130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hémoculture négative</a:t>
                      </a: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9992">
                <a:tc>
                  <a:txBody>
                    <a:bodyPr/>
                    <a:lstStyle/>
                    <a:p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Alternative</a:t>
                      </a: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AMPHOTERICINE B </a:t>
                      </a:r>
                      <a:r>
                        <a:rPr lang="fr-FR" sz="1300" b="1" dirty="0" err="1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liposomale</a:t>
                      </a:r>
                      <a:endParaRPr lang="fr-FR" sz="1300" b="1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b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3</a:t>
                      </a:r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mg/kg/j IV</a:t>
                      </a:r>
                    </a:p>
                  </a:txBody>
                  <a:tcPr marL="63500" marR="63500" marT="0" marB="0"/>
                </a:tc>
                <a:tc vMerge="1">
                  <a:txBody>
                    <a:bodyPr/>
                    <a:lstStyle/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7061">
                <a:tc>
                  <a:txBody>
                    <a:bodyPr/>
                    <a:lstStyle/>
                    <a:p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Si ablation de cathéter ou chambre implantable impossible</a:t>
                      </a: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r>
                        <a:rPr lang="fr-FR" sz="1300" b="1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ECHINOCANDINES</a:t>
                      </a:r>
                      <a:endParaRPr lang="fr-FR" sz="1300" b="1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 vMerge="1">
                  <a:txBody>
                    <a:bodyPr/>
                    <a:lstStyle/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88406">
                <a:tc>
                  <a:txBody>
                    <a:bodyPr/>
                    <a:lstStyle/>
                    <a:p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Désescalade après 3 à 5 jours </a:t>
                      </a:r>
                    </a:p>
                    <a:p>
                      <a:r>
                        <a:rPr lang="fr-FR" sz="1050" i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si stabilité clinique</a:t>
                      </a:r>
                      <a:r>
                        <a:rPr lang="fr-FR" sz="1050" i="1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+ souche sensible + négativation des HC + ablation du cathéter</a:t>
                      </a:r>
                      <a:endParaRPr lang="fr-FR" sz="1050" i="1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FLUCONAZOLE IV ou PO</a:t>
                      </a:r>
                    </a:p>
                    <a:p>
                      <a:r>
                        <a:rPr lang="fr-FR" sz="1300" b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12 mg/kg</a:t>
                      </a:r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à J1 puis 6 mg/kg/j</a:t>
                      </a: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Si </a:t>
                      </a:r>
                      <a:r>
                        <a:rPr lang="fr-FR" sz="1300" i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C. </a:t>
                      </a:r>
                      <a:r>
                        <a:rPr lang="fr-FR" sz="1300" i="1" dirty="0" err="1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albicans</a:t>
                      </a:r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, </a:t>
                      </a:r>
                      <a:r>
                        <a:rPr lang="fr-FR" sz="1300" i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C. </a:t>
                      </a:r>
                      <a:r>
                        <a:rPr lang="fr-FR" sz="1300" i="1" dirty="0" err="1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parapsilosis</a:t>
                      </a:r>
                      <a:r>
                        <a:rPr lang="fr-FR" sz="1300" i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, C. </a:t>
                      </a:r>
                      <a:r>
                        <a:rPr lang="fr-FR" sz="1300" i="1" dirty="0" err="1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tropicalis</a:t>
                      </a:r>
                      <a:r>
                        <a:rPr lang="fr-FR" sz="1300" i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</a:t>
                      </a:r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sensible </a:t>
                      </a:r>
                      <a:endParaRPr lang="fr-FR" sz="1300" i="1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i="1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64405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0" y="6400800"/>
            <a:ext cx="2700338" cy="4572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44920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lang="en-US" altLang="fr-FR" dirty="0" err="1">
                <a:solidFill>
                  <a:srgbClr val="FFFFFF"/>
                </a:solidFill>
                <a:latin typeface="News Gothic MT" charset="0"/>
                <a:ea typeface="ＭＳ Ｐゴシック" pitchFamily="34" charset="-128"/>
              </a:rPr>
              <a:t>Diaporama</a:t>
            </a:r>
            <a:r>
              <a:rPr lang="en-US" altLang="fr-FR" dirty="0">
                <a:solidFill>
                  <a:srgbClr val="FFFFFF"/>
                </a:solidFill>
                <a:latin typeface="News Gothic MT" charset="0"/>
                <a:ea typeface="ＭＳ Ｐゴシック" pitchFamily="34" charset="-128"/>
              </a:rPr>
              <a:t> </a:t>
            </a:r>
            <a:r>
              <a:rPr kumimoji="0" lang="en-US" altLang="fr-FR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ws Gothic MT" charset="0"/>
                <a:ea typeface="ＭＳ Ｐゴシック" pitchFamily="34" charset="-128"/>
                <a:cs typeface="+mn-cs"/>
              </a:rPr>
              <a:t>réalisé </a:t>
            </a:r>
            <a:r>
              <a:rPr kumimoji="0" lang="en-US" alt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ws Gothic MT" charset="0"/>
                <a:ea typeface="ＭＳ Ｐゴシック" pitchFamily="34" charset="-128"/>
                <a:cs typeface="+mn-cs"/>
              </a:rPr>
              <a:t>par la  SPILF</a:t>
            </a:r>
          </a:p>
        </p:txBody>
      </p:sp>
      <p:sp>
        <p:nvSpPr>
          <p:cNvPr id="3" name="Rectangle 2"/>
          <p:cNvSpPr/>
          <p:nvPr/>
        </p:nvSpPr>
        <p:spPr>
          <a:xfrm>
            <a:off x="7812360" y="0"/>
            <a:ext cx="1331640" cy="1196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549275" y="107576"/>
            <a:ext cx="8042276" cy="945160"/>
          </a:xfrm>
          <a:prstGeom prst="rect">
            <a:avLst/>
          </a:prstGeom>
        </p:spPr>
        <p:txBody>
          <a:bodyPr anchor="ctr" anchorCtr="0"/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/>
              <a:t>Infections intra-abdominales :</a:t>
            </a:r>
          </a:p>
          <a:p>
            <a:r>
              <a:rPr lang="fr-FR" sz="2800" dirty="0"/>
              <a:t>indication d’un traitement antifongique</a:t>
            </a: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233518" y="1268760"/>
            <a:ext cx="8676964" cy="4680520"/>
          </a:xfrm>
          <a:prstGeom prst="rect">
            <a:avLst/>
          </a:prstGeom>
        </p:spPr>
        <p:txBody>
          <a:bodyPr>
            <a:no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277200">
              <a:spcBef>
                <a:spcPts val="0"/>
              </a:spcBef>
              <a:spcAft>
                <a:spcPts val="1200"/>
              </a:spcAft>
            </a:pPr>
            <a:r>
              <a:rPr lang="fr-FR" sz="2000" b="1" dirty="0"/>
              <a:t>Péritonite communautaire </a:t>
            </a:r>
            <a:r>
              <a:rPr lang="fr-FR" sz="2000" dirty="0"/>
              <a:t>: pas de traitement antifongique sauf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fr-FR" sz="2000" dirty="0"/>
              <a:t>	- immunodépression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fr-FR" sz="2000" dirty="0"/>
              <a:t>	- maladie inflammatoire du tube digestif</a:t>
            </a:r>
          </a:p>
          <a:p>
            <a:pPr marL="0" indent="277200">
              <a:spcBef>
                <a:spcPts val="0"/>
              </a:spcBef>
              <a:spcAft>
                <a:spcPts val="1200"/>
              </a:spcAft>
            </a:pPr>
            <a:r>
              <a:rPr lang="fr-FR" sz="2000" b="1" dirty="0"/>
              <a:t>Péritonite associée aux soins</a:t>
            </a:r>
            <a:r>
              <a:rPr lang="fr-FR" sz="2000" dirty="0"/>
              <a:t> : traitement antifongique à 	considérer </a:t>
            </a:r>
            <a:r>
              <a:rPr lang="fr-FR" sz="2000" dirty="0" smtClean="0"/>
              <a:t>sur faisceau d’arguments parmi :</a:t>
            </a:r>
            <a:endParaRPr lang="fr-FR" sz="2000" dirty="0"/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fr-FR" sz="2000" dirty="0"/>
              <a:t>	- levures à l’examen direct ou à la culture des prélèvements 	peropératoires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fr-FR" sz="2000" dirty="0"/>
              <a:t>	- perforation sus-</a:t>
            </a:r>
            <a:r>
              <a:rPr lang="fr-FR" sz="2000" dirty="0" err="1"/>
              <a:t>mésocolique</a:t>
            </a:r>
            <a:endParaRPr lang="fr-FR" sz="2000" dirty="0"/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fr-FR" sz="2000" dirty="0"/>
              <a:t>	- perforations intestinales récurrentes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fr-FR" sz="2000" dirty="0"/>
              <a:t>	- pancréatite traitée chirurgicalement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fr-FR" sz="2000" dirty="0"/>
              <a:t>	- traitement antibiotique à large spectre prolongé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fr-FR" sz="2000" dirty="0"/>
              <a:t>	- colonisation digestive connue à </a:t>
            </a:r>
            <a:r>
              <a:rPr lang="fr-FR" sz="2000" i="1" dirty="0"/>
              <a:t>Candida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fr-FR" sz="2000" dirty="0"/>
              <a:t>	</a:t>
            </a:r>
            <a:endParaRPr lang="fr-FR" sz="1800" dirty="0"/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fr-FR" sz="2000" dirty="0">
              <a:latin typeface="Verdana" charset="0"/>
            </a:endParaRPr>
          </a:p>
          <a:p>
            <a:pPr marL="0" indent="277200">
              <a:spcBef>
                <a:spcPts val="0"/>
              </a:spcBef>
              <a:spcAft>
                <a:spcPts val="1200"/>
              </a:spcAft>
            </a:pPr>
            <a:endParaRPr lang="fr-FR" sz="2000" dirty="0"/>
          </a:p>
          <a:p>
            <a:pPr marL="0" indent="277200">
              <a:spcBef>
                <a:spcPts val="0"/>
              </a:spcBef>
              <a:spcAft>
                <a:spcPts val="1200"/>
              </a:spcAft>
            </a:pPr>
            <a:endParaRPr lang="fr-FR" sz="2000" dirty="0"/>
          </a:p>
          <a:p>
            <a:pPr marL="0" indent="277200">
              <a:spcBef>
                <a:spcPts val="0"/>
              </a:spcBef>
              <a:spcAft>
                <a:spcPts val="1200"/>
              </a:spcAft>
              <a:buNone/>
            </a:pP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21760486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0" y="6400800"/>
            <a:ext cx="2700338" cy="4572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44920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lang="en-US" altLang="fr-FR" dirty="0" err="1">
                <a:solidFill>
                  <a:srgbClr val="FFFFFF"/>
                </a:solidFill>
                <a:latin typeface="News Gothic MT" charset="0"/>
                <a:ea typeface="ＭＳ Ｐゴシック" pitchFamily="34" charset="-128"/>
              </a:rPr>
              <a:t>Diaporama</a:t>
            </a:r>
            <a:r>
              <a:rPr lang="en-US" altLang="fr-FR" dirty="0">
                <a:solidFill>
                  <a:srgbClr val="FFFFFF"/>
                </a:solidFill>
                <a:latin typeface="News Gothic MT" charset="0"/>
                <a:ea typeface="ＭＳ Ｐゴシック" pitchFamily="34" charset="-128"/>
              </a:rPr>
              <a:t> </a:t>
            </a:r>
            <a:r>
              <a:rPr kumimoji="0" lang="en-US" altLang="fr-FR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ws Gothic MT" charset="0"/>
                <a:ea typeface="ＭＳ Ｐゴシック" pitchFamily="34" charset="-128"/>
                <a:cs typeface="+mn-cs"/>
              </a:rPr>
              <a:t>réalisé </a:t>
            </a:r>
            <a:r>
              <a:rPr kumimoji="0" lang="en-US" alt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ws Gothic MT" charset="0"/>
                <a:ea typeface="ＭＳ Ｐゴシック" pitchFamily="34" charset="-128"/>
                <a:cs typeface="+mn-cs"/>
              </a:rPr>
              <a:t>par la  SPILF</a:t>
            </a:r>
          </a:p>
        </p:txBody>
      </p:sp>
      <p:sp>
        <p:nvSpPr>
          <p:cNvPr id="3" name="Rectangle 2"/>
          <p:cNvSpPr/>
          <p:nvPr/>
        </p:nvSpPr>
        <p:spPr>
          <a:xfrm>
            <a:off x="7812360" y="0"/>
            <a:ext cx="1331640" cy="1196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549275" y="138336"/>
            <a:ext cx="8042276" cy="457200"/>
          </a:xfrm>
          <a:prstGeom prst="rect">
            <a:avLst/>
          </a:prstGeom>
        </p:spPr>
        <p:txBody>
          <a:bodyPr anchor="ctr" anchorCtr="0"/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/>
              <a:t>Infections intra-abdominales</a:t>
            </a: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4717324"/>
              </p:ext>
            </p:extLst>
          </p:nvPr>
        </p:nvGraphicFramePr>
        <p:xfrm>
          <a:off x="107504" y="688629"/>
          <a:ext cx="8909432" cy="59386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04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527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861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9765">
                <a:tc>
                  <a:txBody>
                    <a:bodyPr/>
                    <a:lstStyle/>
                    <a:p>
                      <a:endParaRPr lang="fr-FR" sz="14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Traitement</a:t>
                      </a: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Commentaires</a:t>
                      </a:r>
                    </a:p>
                  </a:txBody>
                  <a:tcPr marL="63500" marR="6350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53125">
                <a:tc>
                  <a:txBody>
                    <a:bodyPr/>
                    <a:lstStyle/>
                    <a:p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1</a:t>
                      </a:r>
                      <a:r>
                        <a:rPr lang="fr-FR" sz="1300" baseline="300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ère</a:t>
                      </a:r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ligne</a:t>
                      </a: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i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(</a:t>
                      </a:r>
                      <a:r>
                        <a:rPr lang="fr-FR" sz="1300" b="1" i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SAUF</a:t>
                      </a:r>
                      <a:r>
                        <a:rPr lang="fr-FR" sz="1300" i="1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si colonisation connue à un Candida </a:t>
                      </a:r>
                      <a:r>
                        <a:rPr lang="fr-FR" sz="1300" i="1" baseline="0" dirty="0" err="1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sp</a:t>
                      </a:r>
                      <a:r>
                        <a:rPr lang="fr-FR" sz="1300" i="1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</a:t>
                      </a:r>
                      <a:r>
                        <a:rPr lang="fr-FR" sz="1300" i="1" baseline="0" dirty="0" err="1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fluconazole</a:t>
                      </a:r>
                      <a:r>
                        <a:rPr lang="fr-FR" sz="1300" i="1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-R, </a:t>
                      </a:r>
                      <a:r>
                        <a:rPr lang="fr-FR" sz="1300" i="1" baseline="0" dirty="0">
                          <a:solidFill>
                            <a:schemeClr val="tx1"/>
                          </a:solidFill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choc septique </a:t>
                      </a:r>
                      <a:r>
                        <a:rPr lang="fr-FR" sz="1300" i="1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ou exposition aux azolés dans les 3 mois : </a:t>
                      </a:r>
                      <a:r>
                        <a:rPr lang="fr-FR" sz="1300" i="1" baseline="0" dirty="0" err="1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cf</a:t>
                      </a:r>
                      <a:r>
                        <a:rPr lang="fr-FR" sz="1300" i="1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alternative)</a:t>
                      </a:r>
                      <a:endParaRPr lang="fr-FR" sz="1300" i="1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FLUCONAZOLE IV</a:t>
                      </a:r>
                    </a:p>
                    <a:p>
                      <a:r>
                        <a:rPr lang="fr-FR" sz="1300" b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12 mg/kg</a:t>
                      </a:r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à J1 puis 6 mg/kg/j</a:t>
                      </a:r>
                      <a:endParaRPr lang="fr-FR" sz="1300" b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 </a:t>
                      </a:r>
                      <a:endParaRPr lang="fr-FR" sz="1300" b="1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 rowSpan="2">
                  <a:txBody>
                    <a:bodyPr/>
                    <a:lstStyle/>
                    <a:p>
                      <a:r>
                        <a:rPr lang="fr-FR" sz="130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Pendant 4 jours pour les péritonites communautaires</a:t>
                      </a: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Pendant 8 jours pour les péritonites post-opératoires</a:t>
                      </a: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baseline="0" dirty="0">
                          <a:solidFill>
                            <a:schemeClr val="tx1"/>
                          </a:solidFill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Désescalade antifongique en cas de documentation d’un </a:t>
                      </a:r>
                      <a:r>
                        <a:rPr lang="fr-FR" sz="1300" i="1" baseline="0" dirty="0">
                          <a:solidFill>
                            <a:schemeClr val="tx1"/>
                          </a:solidFill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Candida </a:t>
                      </a:r>
                      <a:r>
                        <a:rPr lang="fr-FR" sz="1300" i="1" baseline="0" dirty="0" err="1">
                          <a:solidFill>
                            <a:schemeClr val="tx1"/>
                          </a:solidFill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sp</a:t>
                      </a:r>
                      <a:r>
                        <a:rPr lang="fr-FR" sz="1300" i="1" baseline="0" dirty="0">
                          <a:solidFill>
                            <a:schemeClr val="tx1"/>
                          </a:solidFill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</a:t>
                      </a:r>
                      <a:r>
                        <a:rPr lang="fr-FR" sz="1300" baseline="0" dirty="0" err="1">
                          <a:solidFill>
                            <a:schemeClr val="tx1"/>
                          </a:solidFill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fluconazole</a:t>
                      </a:r>
                      <a:r>
                        <a:rPr lang="fr-FR" sz="1300" baseline="0" dirty="0">
                          <a:solidFill>
                            <a:schemeClr val="tx1"/>
                          </a:solidFill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-S</a:t>
                      </a: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5833">
                <a:tc>
                  <a:txBody>
                    <a:bodyPr/>
                    <a:lstStyle/>
                    <a:p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Alternative</a:t>
                      </a:r>
                    </a:p>
                    <a:p>
                      <a:endParaRPr lang="fr-FR" sz="1050" i="1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CASPOFUNGINE</a:t>
                      </a:r>
                    </a:p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Adulte  </a:t>
                      </a:r>
                    </a:p>
                    <a:p>
                      <a:r>
                        <a:rPr lang="fr-FR" sz="1300" b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70 mg</a:t>
                      </a:r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dose de charge puis 50 mg/j ou 70 mg/j si poids &gt; 80kg</a:t>
                      </a:r>
                    </a:p>
                    <a:p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150 mg dose de charge puis 1 mg/kg/j à discuter chez les patients les plus graves (qSOFA≥2)</a:t>
                      </a:r>
                    </a:p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Enfant</a:t>
                      </a:r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</a:t>
                      </a:r>
                      <a:r>
                        <a:rPr lang="fr-FR" sz="130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</a:t>
                      </a:r>
                    </a:p>
                    <a:p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70 mg/m</a:t>
                      </a:r>
                      <a:r>
                        <a:rPr lang="fr-FR" sz="1300" b="0" baseline="300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2</a:t>
                      </a:r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dose de charge puis 50 mg/m</a:t>
                      </a:r>
                      <a:r>
                        <a:rPr lang="fr-FR" sz="1300" b="0" baseline="300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2</a:t>
                      </a:r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/j</a:t>
                      </a:r>
                    </a:p>
                    <a:p>
                      <a:endParaRPr lang="fr-FR" sz="1300" b="1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Ou</a:t>
                      </a:r>
                    </a:p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MICAFUNGINE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Adulte</a:t>
                      </a:r>
                    </a:p>
                    <a:p>
                      <a:r>
                        <a:rPr lang="fr-FR" sz="1300" b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100 mg/j</a:t>
                      </a:r>
                    </a:p>
                    <a:p>
                      <a:r>
                        <a:rPr lang="fr-FR" sz="1300" b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150 mg/j à discuter chez les </a:t>
                      </a:r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patients les plus graves (qSOFA≥2)</a:t>
                      </a:r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Enfant</a:t>
                      </a:r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</a:t>
                      </a:r>
                    </a:p>
                    <a:p>
                      <a:r>
                        <a:rPr lang="fr-FR" sz="1300" b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2-4 mg/kg/j</a:t>
                      </a: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 vMerge="1">
                  <a:txBody>
                    <a:bodyPr/>
                    <a:lstStyle/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91026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0" y="6400800"/>
            <a:ext cx="2700338" cy="4572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44920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lang="en-US" altLang="fr-FR" dirty="0" err="1">
                <a:solidFill>
                  <a:srgbClr val="FFFFFF"/>
                </a:solidFill>
                <a:latin typeface="News Gothic MT" charset="0"/>
                <a:ea typeface="ＭＳ Ｐゴシック" pitchFamily="34" charset="-128"/>
              </a:rPr>
              <a:t>Diaporama</a:t>
            </a:r>
            <a:r>
              <a:rPr lang="en-US" altLang="fr-FR" dirty="0">
                <a:solidFill>
                  <a:srgbClr val="FFFFFF"/>
                </a:solidFill>
                <a:latin typeface="News Gothic MT" charset="0"/>
                <a:ea typeface="ＭＳ Ｐゴシック" pitchFamily="34" charset="-128"/>
              </a:rPr>
              <a:t> </a:t>
            </a:r>
            <a:r>
              <a:rPr kumimoji="0" lang="en-US" altLang="fr-FR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ws Gothic MT" charset="0"/>
                <a:ea typeface="ＭＳ Ｐゴシック" pitchFamily="34" charset="-128"/>
                <a:cs typeface="+mn-cs"/>
              </a:rPr>
              <a:t>réalisé </a:t>
            </a:r>
            <a:r>
              <a:rPr kumimoji="0" lang="en-US" alt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ws Gothic MT" charset="0"/>
                <a:ea typeface="ＭＳ Ｐゴシック" pitchFamily="34" charset="-128"/>
                <a:cs typeface="+mn-cs"/>
              </a:rPr>
              <a:t>par la  SPILF</a:t>
            </a:r>
          </a:p>
        </p:txBody>
      </p:sp>
      <p:sp>
        <p:nvSpPr>
          <p:cNvPr id="3" name="Rectangle 2"/>
          <p:cNvSpPr/>
          <p:nvPr/>
        </p:nvSpPr>
        <p:spPr>
          <a:xfrm>
            <a:off x="7812360" y="0"/>
            <a:ext cx="1331640" cy="1196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549275" y="107576"/>
            <a:ext cx="8042276" cy="945160"/>
          </a:xfrm>
          <a:prstGeom prst="rect">
            <a:avLst/>
          </a:prstGeom>
        </p:spPr>
        <p:txBody>
          <a:bodyPr anchor="ctr" anchorCtr="0"/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/>
              <a:t>Infections urinaires</a:t>
            </a: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233518" y="1268760"/>
            <a:ext cx="8676964" cy="4680520"/>
          </a:xfrm>
          <a:prstGeom prst="rect">
            <a:avLst/>
          </a:prstGeom>
        </p:spPr>
        <p:txBody>
          <a:bodyPr>
            <a:no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277200">
              <a:spcBef>
                <a:spcPts val="0"/>
              </a:spcBef>
              <a:spcAft>
                <a:spcPts val="1200"/>
              </a:spcAft>
            </a:pPr>
            <a:r>
              <a:rPr lang="fr-FR" sz="2000" b="1" dirty="0"/>
              <a:t>Les </a:t>
            </a:r>
            <a:r>
              <a:rPr lang="fr-FR" sz="2000" b="1" dirty="0" err="1"/>
              <a:t>échinocandines</a:t>
            </a:r>
            <a:r>
              <a:rPr lang="fr-FR" sz="2000" b="1" dirty="0"/>
              <a:t> et l’Amphotéricine B </a:t>
            </a:r>
            <a:r>
              <a:rPr lang="fr-FR" sz="2000" b="1" dirty="0" err="1"/>
              <a:t>liposomale</a:t>
            </a:r>
            <a:r>
              <a:rPr lang="fr-FR" sz="2000" b="1" dirty="0"/>
              <a:t> n’ont pas de place dans le traitement des infections urinaires.</a:t>
            </a:r>
            <a:endParaRPr lang="fr-FR" sz="2000" i="1" dirty="0"/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fr-FR" sz="2000" dirty="0"/>
              <a:t>	</a:t>
            </a:r>
            <a:endParaRPr lang="fr-FR" sz="1800" dirty="0"/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fr-FR" sz="2000" dirty="0">
              <a:latin typeface="Verdana" charset="0"/>
            </a:endParaRPr>
          </a:p>
          <a:p>
            <a:pPr marL="0" indent="277200">
              <a:spcBef>
                <a:spcPts val="0"/>
              </a:spcBef>
              <a:spcAft>
                <a:spcPts val="1200"/>
              </a:spcAft>
            </a:pPr>
            <a:endParaRPr lang="fr-FR" sz="2000" dirty="0"/>
          </a:p>
          <a:p>
            <a:pPr marL="0" indent="277200">
              <a:spcBef>
                <a:spcPts val="0"/>
              </a:spcBef>
              <a:spcAft>
                <a:spcPts val="1200"/>
              </a:spcAft>
            </a:pPr>
            <a:endParaRPr lang="fr-FR" sz="2000" dirty="0"/>
          </a:p>
          <a:p>
            <a:pPr marL="0" indent="277200">
              <a:spcBef>
                <a:spcPts val="0"/>
              </a:spcBef>
              <a:spcAft>
                <a:spcPts val="1200"/>
              </a:spcAft>
              <a:buNone/>
            </a:pP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0047544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is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8742</TotalTime>
  <Words>2396</Words>
  <Application>Microsoft Office PowerPoint</Application>
  <PresentationFormat>Affichage à l'écran (4:3)</PresentationFormat>
  <Paragraphs>536</Paragraphs>
  <Slides>21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30" baseType="lpstr">
      <vt:lpstr>ＭＳ Ｐゴシック</vt:lpstr>
      <vt:lpstr>Arial</vt:lpstr>
      <vt:lpstr>Calibri</vt:lpstr>
      <vt:lpstr>Helvetica Light</vt:lpstr>
      <vt:lpstr>News Gothic MT</vt:lpstr>
      <vt:lpstr>Times New Roman</vt:lpstr>
      <vt:lpstr>Verdana</vt:lpstr>
      <vt:lpstr>Wingdings 2</vt:lpstr>
      <vt:lpstr>Brise</vt:lpstr>
      <vt:lpstr>   BON USAGE DES ANTIFONGIQUES  </vt:lpstr>
      <vt:lpstr>Références</vt:lpstr>
      <vt:lpstr>Présentation PowerPoint</vt:lpstr>
      <vt:lpstr>Commentaires SPILF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Infections de prothèse vasculaire Questions pour les experts</dc:title>
  <dc:creator>BONNET Eric</dc:creator>
  <cp:lastModifiedBy>MERIEUX Laura</cp:lastModifiedBy>
  <cp:revision>321</cp:revision>
  <dcterms:created xsi:type="dcterms:W3CDTF">2018-11-04T00:09:57Z</dcterms:created>
  <dcterms:modified xsi:type="dcterms:W3CDTF">2021-12-10T16:15:47Z</dcterms:modified>
</cp:coreProperties>
</file>