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1"/>
  </p:notesMasterIdLst>
  <p:handoutMasterIdLst>
    <p:handoutMasterId r:id="rId12"/>
  </p:handoutMasterIdLst>
  <p:sldIdLst>
    <p:sldId id="266" r:id="rId2"/>
    <p:sldId id="269" r:id="rId3"/>
    <p:sldId id="270" r:id="rId4"/>
    <p:sldId id="271" r:id="rId5"/>
    <p:sldId id="272" r:id="rId6"/>
    <p:sldId id="273" r:id="rId7"/>
    <p:sldId id="267" r:id="rId8"/>
    <p:sldId id="279" r:id="rId9"/>
    <p:sldId id="274" r:id="rId10"/>
  </p:sldIdLst>
  <p:sldSz cx="9144000" cy="6858000" type="screen4x3"/>
  <p:notesSz cx="6797675" cy="99282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 ACREMONT Fanny" initials="DAF" lastIdx="1" clrIdx="0">
    <p:extLst>
      <p:ext uri="{19B8F6BF-5375-455C-9EA6-DF929625EA0E}">
        <p15:presenceInfo xmlns:p15="http://schemas.microsoft.com/office/powerpoint/2012/main" userId="D ACREMONT Fann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ACC6"/>
    <a:srgbClr val="8DC63F"/>
    <a:srgbClr val="C00000"/>
    <a:srgbClr val="034EA2"/>
    <a:srgbClr val="F79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8822" autoAdjust="0"/>
  </p:normalViewPr>
  <p:slideViewPr>
    <p:cSldViewPr snapToGrid="0">
      <p:cViewPr varScale="1">
        <p:scale>
          <a:sx n="95" d="100"/>
          <a:sy n="95" d="100"/>
        </p:scale>
        <p:origin x="1356" y="90"/>
      </p:cViewPr>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6" d="100"/>
          <a:sy n="76" d="100"/>
        </p:scale>
        <p:origin x="330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18D98743-939A-4C55-BEA4-156B792813B8}" type="datetimeFigureOut">
              <a:rPr lang="fr-FR" smtClean="0"/>
              <a:t>20/09/2021</a:t>
            </a:fld>
            <a:endParaRPr lang="fr-FR"/>
          </a:p>
        </p:txBody>
      </p:sp>
      <p:sp>
        <p:nvSpPr>
          <p:cNvPr id="4" name="Espace réservé du pied de page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5A4E4B3B-AF45-47B3-988D-1BE326056E54}" type="slidenum">
              <a:rPr lang="fr-FR" smtClean="0"/>
              <a:t>‹N°›</a:t>
            </a:fld>
            <a:endParaRPr lang="fr-FR"/>
          </a:p>
        </p:txBody>
      </p:sp>
    </p:spTree>
    <p:extLst>
      <p:ext uri="{BB962C8B-B14F-4D97-AF65-F5344CB8AC3E}">
        <p14:creationId xmlns:p14="http://schemas.microsoft.com/office/powerpoint/2010/main" val="41246848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A30E5CC0-5815-44D2-99FC-FC38B2FB6125}" type="datetimeFigureOut">
              <a:rPr lang="fr-FR" smtClean="0"/>
              <a:t>20/09/2021</a:t>
            </a:fld>
            <a:endParaRPr lang="fr-FR"/>
          </a:p>
        </p:txBody>
      </p:sp>
      <p:sp>
        <p:nvSpPr>
          <p:cNvPr id="4" name="Espace réservé de l'image des diapositives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01ADC46E-6C01-48E6-9DAD-F6583ACC636E}" type="slidenum">
              <a:rPr lang="fr-FR" smtClean="0"/>
              <a:t>‹N°›</a:t>
            </a:fld>
            <a:endParaRPr lang="fr-FR"/>
          </a:p>
        </p:txBody>
      </p:sp>
    </p:spTree>
    <p:extLst>
      <p:ext uri="{BB962C8B-B14F-4D97-AF65-F5344CB8AC3E}">
        <p14:creationId xmlns:p14="http://schemas.microsoft.com/office/powerpoint/2010/main" val="885757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07000"/>
              </a:lnSpc>
              <a:spcAft>
                <a:spcPts val="800"/>
              </a:spcAft>
            </a:pPr>
            <a:r>
              <a:rPr lang="fr-FR" sz="1200" dirty="0" smtClean="0">
                <a:effectLst/>
                <a:latin typeface="Calibri" panose="020F0502020204030204" pitchFamily="34" charset="0"/>
                <a:ea typeface="Calibri" panose="020F0502020204030204" pitchFamily="34" charset="0"/>
                <a:cs typeface="Times New Roman" panose="02020603050405020304" pitchFamily="18" charset="0"/>
              </a:rPr>
              <a:t>Pendant </a:t>
            </a:r>
            <a:r>
              <a:rPr lang="fr-FR" sz="1200" dirty="0">
                <a:effectLst/>
                <a:latin typeface="Calibri" panose="020F0502020204030204" pitchFamily="34" charset="0"/>
                <a:ea typeface="Calibri" panose="020F0502020204030204" pitchFamily="34" charset="0"/>
                <a:cs typeface="Times New Roman" panose="02020603050405020304" pitchFamily="18" charset="0"/>
              </a:rPr>
              <a:t>votre mission vous avez été confrontés à des situations mettant en scène certains Never Events. </a:t>
            </a:r>
            <a:endParaRPr lang="fr-FR"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200" dirty="0" smtClean="0">
                <a:effectLst/>
                <a:latin typeface="Calibri" panose="020F0502020204030204" pitchFamily="34" charset="0"/>
                <a:ea typeface="Calibri" panose="020F0502020204030204" pitchFamily="34" charset="0"/>
                <a:cs typeface="Times New Roman" panose="02020603050405020304" pitchFamily="18" charset="0"/>
              </a:rPr>
              <a:t>Prenons </a:t>
            </a:r>
            <a:r>
              <a:rPr lang="fr-FR" sz="1200" dirty="0">
                <a:effectLst/>
                <a:latin typeface="Calibri" panose="020F0502020204030204" pitchFamily="34" charset="0"/>
                <a:ea typeface="Calibri" panose="020F0502020204030204" pitchFamily="34" charset="0"/>
                <a:cs typeface="Times New Roman" panose="02020603050405020304" pitchFamily="18" charset="0"/>
              </a:rPr>
              <a:t>quelques</a:t>
            </a:r>
            <a:r>
              <a:rPr lang="fr-FR" sz="1200" baseline="0" dirty="0">
                <a:effectLst/>
                <a:latin typeface="Calibri" panose="020F0502020204030204" pitchFamily="34" charset="0"/>
                <a:ea typeface="Calibri" panose="020F0502020204030204" pitchFamily="34" charset="0"/>
                <a:cs typeface="Times New Roman" panose="02020603050405020304" pitchFamily="18" charset="0"/>
              </a:rPr>
              <a:t> minutes pour les décrire.</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1</a:t>
            </a:fld>
            <a:endParaRPr lang="fr-FR"/>
          </a:p>
        </p:txBody>
      </p:sp>
    </p:spTree>
    <p:extLst>
      <p:ext uri="{BB962C8B-B14F-4D97-AF65-F5344CB8AC3E}">
        <p14:creationId xmlns:p14="http://schemas.microsoft.com/office/powerpoint/2010/main" val="565231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07000"/>
              </a:lnSpc>
              <a:spcAft>
                <a:spcPts val="800"/>
              </a:spcAft>
            </a:pPr>
            <a:r>
              <a:rPr lang="fr-FR" dirty="0" smtClean="0">
                <a:effectLst/>
                <a:latin typeface="Calibri" panose="020F0502020204030204" pitchFamily="34" charset="0"/>
                <a:ea typeface="Calibri" panose="020F0502020204030204" pitchFamily="34" charset="0"/>
                <a:cs typeface="Times New Roman" panose="02020603050405020304" pitchFamily="18" charset="0"/>
              </a:rPr>
              <a:t>Enquête</a:t>
            </a:r>
            <a:r>
              <a:rPr lang="fr-FR"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baseline="0" dirty="0">
                <a:effectLst/>
                <a:latin typeface="Calibri" panose="020F0502020204030204" pitchFamily="34" charset="0"/>
                <a:ea typeface="Calibri" panose="020F0502020204030204" pitchFamily="34" charset="0"/>
                <a:cs typeface="Times New Roman" panose="02020603050405020304" pitchFamily="18" charset="0"/>
              </a:rPr>
              <a:t>ENEIS 2 </a:t>
            </a:r>
            <a:r>
              <a:rPr lang="fr-FR"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baseline="0" dirty="0">
                <a:effectLst/>
                <a:latin typeface="Calibri" panose="020F0502020204030204" pitchFamily="34" charset="0"/>
                <a:ea typeface="Calibri" panose="020F0502020204030204" pitchFamily="34" charset="0"/>
                <a:cs typeface="Times New Roman" panose="02020603050405020304" pitchFamily="18" charset="0"/>
              </a:rPr>
              <a:t>médicaments </a:t>
            </a:r>
            <a:r>
              <a:rPr lang="fr-FR"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baseline="0" dirty="0">
                <a:effectLst/>
                <a:latin typeface="Calibri" panose="020F0502020204030204" pitchFamily="34" charset="0"/>
                <a:ea typeface="Calibri" panose="020F0502020204030204" pitchFamily="34" charset="0"/>
                <a:cs typeface="Times New Roman" panose="02020603050405020304" pitchFamily="18" charset="0"/>
              </a:rPr>
              <a:t>3</a:t>
            </a:r>
            <a:r>
              <a:rPr lang="fr-FR" baseline="30000" dirty="0">
                <a:effectLst/>
                <a:latin typeface="Calibri" panose="020F0502020204030204" pitchFamily="34" charset="0"/>
                <a:ea typeface="Calibri" panose="020F0502020204030204" pitchFamily="34" charset="0"/>
                <a:cs typeface="Times New Roman" panose="02020603050405020304" pitchFamily="18" charset="0"/>
              </a:rPr>
              <a:t>ème</a:t>
            </a:r>
            <a:r>
              <a:rPr lang="fr-FR" baseline="0" dirty="0">
                <a:effectLst/>
                <a:latin typeface="Calibri" panose="020F0502020204030204" pitchFamily="34" charset="0"/>
                <a:ea typeface="Calibri" panose="020F0502020204030204" pitchFamily="34" charset="0"/>
                <a:cs typeface="Times New Roman" panose="02020603050405020304" pitchFamily="18" charset="0"/>
              </a:rPr>
              <a:t> cause d’évènements indésirables graves dont la majorité sont évitables.</a:t>
            </a:r>
          </a:p>
          <a:p>
            <a:pPr>
              <a:lnSpc>
                <a:spcPct val="107000"/>
              </a:lnSpc>
              <a:spcAft>
                <a:spcPts val="800"/>
              </a:spcAft>
            </a:pPr>
            <a:r>
              <a:rPr lang="fr-FR" dirty="0" smtClean="0">
                <a:effectLst/>
                <a:latin typeface="Calibri" panose="020F0502020204030204" pitchFamily="34" charset="0"/>
                <a:ea typeface="Calibri" panose="020F0502020204030204" pitchFamily="34" charset="0"/>
                <a:cs typeface="Times New Roman" panose="02020603050405020304" pitchFamily="18" charset="0"/>
              </a:rPr>
              <a:t>Les </a:t>
            </a:r>
            <a:r>
              <a:rPr lang="fr-FR" dirty="0">
                <a:effectLst/>
                <a:latin typeface="Calibri" panose="020F0502020204030204" pitchFamily="34" charset="0"/>
                <a:ea typeface="Calibri" panose="020F0502020204030204" pitchFamily="34" charset="0"/>
                <a:cs typeface="Times New Roman" panose="02020603050405020304" pitchFamily="18" charset="0"/>
              </a:rPr>
              <a:t>Never Events sont une</a:t>
            </a:r>
            <a:r>
              <a:rPr lang="fr-FR" baseline="0" dirty="0">
                <a:effectLst/>
                <a:latin typeface="Calibri" panose="020F0502020204030204" pitchFamily="34" charset="0"/>
                <a:ea typeface="Calibri" panose="020F0502020204030204" pitchFamily="34" charset="0"/>
                <a:cs typeface="Times New Roman" panose="02020603050405020304" pitchFamily="18" charset="0"/>
              </a:rPr>
              <a:t> liste d’</a:t>
            </a:r>
            <a:r>
              <a:rPr lang="fr-FR" dirty="0">
                <a:effectLst/>
                <a:latin typeface="Calibri" panose="020F0502020204030204" pitchFamily="34" charset="0"/>
                <a:ea typeface="Calibri" panose="020F0502020204030204" pitchFamily="34" charset="0"/>
                <a:cs typeface="Times New Roman" panose="02020603050405020304" pitchFamily="18" charset="0"/>
              </a:rPr>
              <a:t>évènements indésirables graves, qui ne devraient jamais arriver en établissements de santé. Ils sont liés à des médicaments, soit au produit en lui-même, soit</a:t>
            </a:r>
            <a:r>
              <a:rPr lang="fr-FR" baseline="0" dirty="0">
                <a:effectLst/>
                <a:latin typeface="Calibri" panose="020F0502020204030204" pitchFamily="34" charset="0"/>
                <a:ea typeface="Calibri" panose="020F0502020204030204" pitchFamily="34" charset="0"/>
                <a:cs typeface="Times New Roman" panose="02020603050405020304" pitchFamily="18" charset="0"/>
              </a:rPr>
              <a:t> aux pratiques telles que la prescription ou l’administration, </a:t>
            </a:r>
            <a:r>
              <a:rPr lang="fr-FR" dirty="0">
                <a:effectLst/>
                <a:latin typeface="Calibri" panose="020F0502020204030204" pitchFamily="34" charset="0"/>
                <a:ea typeface="Calibri" panose="020F0502020204030204" pitchFamily="34" charset="0"/>
                <a:cs typeface="Times New Roman" panose="02020603050405020304" pitchFamily="18" charset="0"/>
              </a:rPr>
              <a:t>et sont par définition évitables.</a:t>
            </a:r>
            <a:r>
              <a:rPr lang="fr-FR" baseline="0" dirty="0">
                <a:effectLst/>
                <a:latin typeface="Calibri" panose="020F0502020204030204" pitchFamily="34" charset="0"/>
                <a:ea typeface="Calibri" panose="020F0502020204030204" pitchFamily="34" charset="0"/>
                <a:cs typeface="Times New Roman" panose="02020603050405020304" pitchFamily="18" charset="0"/>
              </a:rPr>
              <a:t> </a:t>
            </a:r>
            <a:r>
              <a:rPr lang="fr-FR" dirty="0">
                <a:effectLst/>
                <a:latin typeface="Calibri" panose="020F0502020204030204" pitchFamily="34" charset="0"/>
                <a:ea typeface="Calibri" panose="020F0502020204030204" pitchFamily="34" charset="0"/>
                <a:cs typeface="Times New Roman" panose="02020603050405020304" pitchFamily="18" charset="0"/>
              </a:rPr>
              <a:t>Leur prévention doit donc être une priorité au sein des établissements de santé et de ce fait, des mesures de prévention adéquates sont à mettre en place pour éviter ou réduire ces erreurs.</a:t>
            </a:r>
          </a:p>
          <a:p>
            <a:r>
              <a:rPr lang="fr-FR" dirty="0" smtClean="0">
                <a:effectLst/>
              </a:rPr>
              <a:t>Une </a:t>
            </a:r>
            <a:r>
              <a:rPr lang="fr-FR" dirty="0">
                <a:effectLst/>
              </a:rPr>
              <a:t>liste</a:t>
            </a:r>
            <a:r>
              <a:rPr lang="fr-FR" baseline="0" dirty="0">
                <a:effectLst/>
              </a:rPr>
              <a:t> de </a:t>
            </a:r>
            <a:r>
              <a:rPr lang="fr-FR" dirty="0">
                <a:effectLst/>
              </a:rPr>
              <a:t>12 Never Events a été élaborée par l’ANSM et la </a:t>
            </a:r>
            <a:r>
              <a:rPr lang="fr-FR" dirty="0" smtClean="0">
                <a:effectLst/>
              </a:rPr>
              <a:t>DGOS </a:t>
            </a:r>
            <a:r>
              <a:rPr lang="fr-FR" dirty="0">
                <a:effectLst/>
              </a:rPr>
              <a:t>adaptée à la pratique française. </a:t>
            </a:r>
            <a:endParaRPr lang="fr-FR" dirty="0" smtClean="0">
              <a:effectLst/>
            </a:endParaRPr>
          </a:p>
          <a:p>
            <a:endParaRPr lang="fr-FR" dirty="0" smtClean="0">
              <a:effectLst/>
            </a:endParaRPr>
          </a:p>
          <a:p>
            <a:r>
              <a:rPr lang="fr-FR" dirty="0" smtClean="0">
                <a:effectLst/>
              </a:rPr>
              <a:t>Estimation : 10 000 à 30 000 décès par an suite</a:t>
            </a:r>
            <a:r>
              <a:rPr lang="fr-FR" baseline="0" dirty="0" smtClean="0">
                <a:effectLst/>
              </a:rPr>
              <a:t> à une erreur médicamenteuse (selon des études) et 130 000 personnes hospitalisées suite à un </a:t>
            </a:r>
            <a:r>
              <a:rPr lang="fr-FR" baseline="0" dirty="0" smtClean="0">
                <a:effectLst/>
                <a:latin typeface="Calibri" panose="020F0502020204030204" pitchFamily="34" charset="0"/>
                <a:ea typeface="Calibri" panose="020F0502020204030204" pitchFamily="34" charset="0"/>
                <a:cs typeface="Times New Roman" panose="02020603050405020304" pitchFamily="18" charset="0"/>
              </a:rPr>
              <a:t>évènement indésirable grave. </a:t>
            </a:r>
            <a:endParaRPr lang="fr-FR" dirty="0"/>
          </a:p>
        </p:txBody>
      </p:sp>
      <p:sp>
        <p:nvSpPr>
          <p:cNvPr id="4" name="Espace réservé du numéro de diapositive 3"/>
          <p:cNvSpPr>
            <a:spLocks noGrp="1"/>
          </p:cNvSpPr>
          <p:nvPr>
            <p:ph type="sldNum" sz="quarter" idx="5"/>
          </p:nvPr>
        </p:nvSpPr>
        <p:spPr/>
        <p:txBody>
          <a:bodyPr/>
          <a:lstStyle/>
          <a:p>
            <a:fld id="{01ADC46E-6C01-48E6-9DAD-F6583ACC636E}" type="slidenum">
              <a:rPr lang="fr-FR" smtClean="0"/>
              <a:t>2</a:t>
            </a:fld>
            <a:endParaRPr lang="fr-FR"/>
          </a:p>
        </p:txBody>
      </p:sp>
    </p:spTree>
    <p:extLst>
      <p:ext uri="{BB962C8B-B14F-4D97-AF65-F5344CB8AC3E}">
        <p14:creationId xmlns:p14="http://schemas.microsoft.com/office/powerpoint/2010/main" val="2121438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300163" y="574675"/>
            <a:ext cx="4465637" cy="3349625"/>
          </a:xfrm>
        </p:spPr>
      </p:sp>
      <p:sp>
        <p:nvSpPr>
          <p:cNvPr id="3" name="Espace réservé des notes 2"/>
          <p:cNvSpPr>
            <a:spLocks noGrp="1"/>
          </p:cNvSpPr>
          <p:nvPr>
            <p:ph type="body" idx="1"/>
          </p:nvPr>
        </p:nvSpPr>
        <p:spPr>
          <a:xfrm>
            <a:off x="447674" y="4019550"/>
            <a:ext cx="5962651" cy="5314950"/>
          </a:xfrm>
        </p:spPr>
        <p:txBody>
          <a:bodyPr/>
          <a:lstStyle/>
          <a:p>
            <a:pPr>
              <a:lnSpc>
                <a:spcPct val="107000"/>
              </a:lnSpc>
              <a:spcAft>
                <a:spcPts val="800"/>
              </a:spcAft>
            </a:pPr>
            <a:r>
              <a:rPr lang="fr-FR" sz="1000" dirty="0" smtClean="0">
                <a:effectLst/>
                <a:latin typeface="Calibri" panose="020F0502020204030204" pitchFamily="34" charset="0"/>
                <a:ea typeface="Calibri" panose="020F0502020204030204" pitchFamily="34" charset="0"/>
                <a:cs typeface="Times New Roman" panose="02020603050405020304" pitchFamily="18" charset="0"/>
              </a:rPr>
              <a:t>Les erreurs d’administration des insulines représentent environ 16% des erreurs médicamenteuses ayant des conséquences graves. </a:t>
            </a:r>
          </a:p>
          <a:p>
            <a:pPr>
              <a:lnSpc>
                <a:spcPct val="107000"/>
              </a:lnSpc>
              <a:spcAft>
                <a:spcPts val="800"/>
              </a:spcAft>
            </a:pPr>
            <a:r>
              <a:rPr lang="fr-FR" sz="1000" dirty="0" smtClean="0">
                <a:effectLst/>
              </a:rPr>
              <a:t>L’insuline est un traitement à marge thérapeutique étroite qui peut être à l’origine d’une hypoglycémie en cas de surdosage. Celle-ci peut avoir des conséquences importantes pouvant aller jusqu’au coma voire au décès du patient. Ce risque est d’autant plus important que l’insuline est un traitement très largement prescrit et utilisé.</a:t>
            </a:r>
          </a:p>
          <a:p>
            <a:pPr>
              <a:lnSpc>
                <a:spcPct val="107000"/>
              </a:lnSpc>
              <a:spcAft>
                <a:spcPts val="800"/>
              </a:spcAft>
            </a:pPr>
            <a:endParaRPr lang="fr-FR" sz="1000" dirty="0" smtClean="0">
              <a:effectLst/>
            </a:endParaRPr>
          </a:p>
          <a:p>
            <a:pPr>
              <a:lnSpc>
                <a:spcPct val="107000"/>
              </a:lnSpc>
              <a:spcAft>
                <a:spcPts val="800"/>
              </a:spcAft>
            </a:pPr>
            <a:r>
              <a:rPr lang="fr-FR" sz="1000" dirty="0" smtClean="0">
                <a:effectLst/>
              </a:rPr>
              <a:t>Ex : administration de 10 fois la</a:t>
            </a:r>
            <a:r>
              <a:rPr lang="fr-FR" sz="1000" baseline="0" dirty="0" smtClean="0">
                <a:effectLst/>
              </a:rPr>
              <a:t> dose d’insuline à une patiente de 18 ans au bloc opératoire : 4 semaines de coma ! (en 2021)</a:t>
            </a:r>
          </a:p>
          <a:p>
            <a:pPr>
              <a:lnSpc>
                <a:spcPct val="107000"/>
              </a:lnSpc>
              <a:spcAft>
                <a:spcPts val="800"/>
              </a:spcAft>
            </a:pPr>
            <a:endParaRPr lang="fr-FR" sz="1000" dirty="0" smtClean="0">
              <a:effectLst/>
            </a:endParaRPr>
          </a:p>
          <a:p>
            <a:pPr>
              <a:lnSpc>
                <a:spcPct val="107000"/>
              </a:lnSpc>
              <a:spcAft>
                <a:spcPts val="800"/>
              </a:spcAft>
            </a:pPr>
            <a:r>
              <a:rPr lang="fr-FR" sz="1000" dirty="0" smtClean="0">
                <a:effectLst/>
              </a:rPr>
              <a:t>Pour </a:t>
            </a:r>
            <a:r>
              <a:rPr lang="fr-FR" sz="1000" dirty="0">
                <a:effectLst/>
              </a:rPr>
              <a:t>limiter ces risques,</a:t>
            </a:r>
            <a:r>
              <a:rPr lang="fr-FR" sz="1000" baseline="0" dirty="0">
                <a:effectLst/>
              </a:rPr>
              <a:t> certaines pratiques sont à mettre en œuvre lors de la prise </a:t>
            </a:r>
            <a:r>
              <a:rPr lang="fr-FR" sz="1000" dirty="0">
                <a:effectLst/>
                <a:latin typeface="Calibri" panose="020F0502020204030204" pitchFamily="34" charset="0"/>
                <a:ea typeface="Calibri" panose="020F0502020204030204" pitchFamily="34" charset="0"/>
                <a:cs typeface="Times New Roman" panose="02020603050405020304" pitchFamily="18" charset="0"/>
              </a:rPr>
              <a:t>en charge d’un patient traité par insuline.</a:t>
            </a:r>
          </a:p>
          <a:p>
            <a:pPr>
              <a:lnSpc>
                <a:spcPct val="107000"/>
              </a:lnSpc>
              <a:spcAft>
                <a:spcPts val="800"/>
              </a:spcAft>
            </a:pPr>
            <a:r>
              <a:rPr lang="fr-FR" sz="1000" dirty="0">
                <a:effectLst/>
              </a:rPr>
              <a:t>Tout d’abord, la prescription</a:t>
            </a:r>
            <a:r>
              <a:rPr lang="fr-FR" sz="1000" baseline="0" dirty="0">
                <a:effectLst/>
              </a:rPr>
              <a:t> doit être</a:t>
            </a:r>
            <a:r>
              <a:rPr lang="fr-FR" sz="1000" dirty="0">
                <a:effectLst/>
              </a:rPr>
              <a:t> complète et préciser</a:t>
            </a:r>
            <a:r>
              <a:rPr lang="fr-FR" sz="1000" baseline="0" dirty="0">
                <a:effectLst/>
              </a:rPr>
              <a:t> </a:t>
            </a:r>
            <a:r>
              <a:rPr lang="fr-FR" sz="1000" dirty="0">
                <a:effectLst/>
              </a:rPr>
              <a:t>le nom de l’insuline, sa forme</a:t>
            </a:r>
            <a:r>
              <a:rPr lang="fr-FR" sz="1000" baseline="0" dirty="0">
                <a:effectLst/>
              </a:rPr>
              <a:t> </a:t>
            </a:r>
            <a:r>
              <a:rPr lang="fr-FR" sz="1000" baseline="0" dirty="0" smtClean="0">
                <a:effectLst/>
              </a:rPr>
              <a:t>(</a:t>
            </a:r>
            <a:r>
              <a:rPr lang="fr-FR" sz="1000" dirty="0" smtClean="0">
                <a:effectLst/>
              </a:rPr>
              <a:t>en </a:t>
            </a:r>
            <a:r>
              <a:rPr lang="fr-FR" sz="1000" dirty="0">
                <a:effectLst/>
              </a:rPr>
              <a:t>stylo, en flacon ou en cartouche),</a:t>
            </a:r>
            <a:r>
              <a:rPr lang="fr-FR" sz="1000" baseline="0" dirty="0">
                <a:effectLst/>
              </a:rPr>
              <a:t> la posologie et l’horaire d’administration</a:t>
            </a:r>
            <a:r>
              <a:rPr lang="fr-FR" sz="1000" baseline="0" dirty="0" smtClean="0">
                <a:effectLst/>
              </a:rPr>
              <a:t>.</a:t>
            </a:r>
            <a:r>
              <a:rPr lang="fr-FR" sz="1000" dirty="0" smtClean="0">
                <a:effectLst/>
              </a:rPr>
              <a:t> </a:t>
            </a:r>
            <a:r>
              <a:rPr lang="fr-FR" sz="1000" dirty="0">
                <a:effectLst/>
                <a:latin typeface="Calibri" panose="020F0502020204030204" pitchFamily="34" charset="0"/>
                <a:ea typeface="Calibri" panose="020F0502020204030204" pitchFamily="34" charset="0"/>
                <a:cs typeface="Times New Roman" panose="02020603050405020304" pitchFamily="18" charset="0"/>
              </a:rPr>
              <a:t>De manière générale, il ne faut pas utiliser d’abréviations et écrire les unités en toutes lettres pour</a:t>
            </a:r>
            <a:r>
              <a:rPr lang="fr-FR" sz="1000" baseline="0" dirty="0">
                <a:effectLst/>
                <a:latin typeface="Calibri" panose="020F0502020204030204" pitchFamily="34" charset="0"/>
                <a:ea typeface="Calibri" panose="020F0502020204030204" pitchFamily="34" charset="0"/>
                <a:cs typeface="Times New Roman" panose="02020603050405020304" pitchFamily="18" charset="0"/>
              </a:rPr>
              <a:t> éviter les confusions, notamment entre U et 0</a:t>
            </a:r>
            <a:r>
              <a:rPr lang="fr-FR" sz="10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0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000" dirty="0" smtClean="0">
                <a:effectLst/>
                <a:latin typeface="Calibri" panose="020F0502020204030204" pitchFamily="34" charset="0"/>
                <a:ea typeface="Calibri" panose="020F0502020204030204" pitchFamily="34" charset="0"/>
                <a:cs typeface="Times New Roman" panose="02020603050405020304" pitchFamily="18" charset="0"/>
              </a:rPr>
              <a:t>Avant </a:t>
            </a:r>
            <a:r>
              <a:rPr lang="fr-FR" sz="1000" dirty="0">
                <a:effectLst/>
                <a:latin typeface="Calibri" panose="020F0502020204030204" pitchFamily="34" charset="0"/>
                <a:ea typeface="Calibri" panose="020F0502020204030204" pitchFamily="34" charset="0"/>
                <a:cs typeface="Times New Roman" panose="02020603050405020304" pitchFamily="18" charset="0"/>
              </a:rPr>
              <a:t>l’administration des insulines, il est important de s’assurer de la concordance de ce que l’on va administrer avec la prescription </a:t>
            </a:r>
            <a:r>
              <a:rPr lang="fr-FR" sz="1000" dirty="0" smtClean="0">
                <a:effectLst/>
                <a:latin typeface="Calibri" panose="020F0502020204030204" pitchFamily="34" charset="0"/>
                <a:ea typeface="Calibri" panose="020F0502020204030204" pitchFamily="34" charset="0"/>
                <a:cs typeface="Times New Roman" panose="02020603050405020304" pitchFamily="18" charset="0"/>
              </a:rPr>
              <a:t>médicale.</a:t>
            </a:r>
            <a:r>
              <a:rPr lang="fr-FR" sz="1000"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000" dirty="0" smtClean="0">
                <a:effectLst/>
                <a:latin typeface="Calibri" panose="020F0502020204030204" pitchFamily="34" charset="0"/>
                <a:ea typeface="Calibri" panose="020F0502020204030204" pitchFamily="34" charset="0"/>
                <a:cs typeface="Times New Roman" panose="02020603050405020304" pitchFamily="18" charset="0"/>
              </a:rPr>
              <a:t>En </a:t>
            </a:r>
            <a:r>
              <a:rPr lang="fr-FR" sz="1000" dirty="0">
                <a:effectLst/>
                <a:latin typeface="Calibri" panose="020F0502020204030204" pitchFamily="34" charset="0"/>
                <a:ea typeface="Calibri" panose="020F0502020204030204" pitchFamily="34" charset="0"/>
                <a:cs typeface="Times New Roman" panose="02020603050405020304" pitchFamily="18" charset="0"/>
              </a:rPr>
              <a:t>cas de doute,</a:t>
            </a:r>
            <a:r>
              <a:rPr lang="fr-FR" sz="1000" baseline="0" dirty="0">
                <a:effectLst/>
                <a:latin typeface="Calibri" panose="020F0502020204030204" pitchFamily="34" charset="0"/>
                <a:ea typeface="Calibri" panose="020F0502020204030204" pitchFamily="34" charset="0"/>
                <a:cs typeface="Times New Roman" panose="02020603050405020304" pitchFamily="18" charset="0"/>
              </a:rPr>
              <a:t> je m’arrête et je me fais contrôler par quelqu’un d’autre.</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800"/>
              </a:spcAft>
              <a:buClrTx/>
              <a:buSzTx/>
              <a:buFontTx/>
              <a:buNone/>
              <a:tabLst/>
              <a:defRPr/>
            </a:pPr>
            <a:r>
              <a:rPr lang="fr-FR" sz="1000" dirty="0">
                <a:effectLst/>
              </a:rPr>
              <a:t>L’administration par stylo est à privilégier. </a:t>
            </a:r>
            <a:r>
              <a:rPr lang="fr-FR" sz="1000" dirty="0">
                <a:effectLst/>
                <a:latin typeface="Calibri" panose="020F0502020204030204" pitchFamily="34" charset="0"/>
                <a:ea typeface="Calibri" panose="020F0502020204030204" pitchFamily="34" charset="0"/>
                <a:cs typeface="Times New Roman" panose="02020603050405020304" pitchFamily="18" charset="0"/>
              </a:rPr>
              <a:t>1 stylo doit toujours correspondre à un seul patient.</a:t>
            </a:r>
            <a:r>
              <a:rPr lang="fr-FR" sz="1000" baseline="0" dirty="0">
                <a:effectLst/>
                <a:latin typeface="Calibri" panose="020F0502020204030204" pitchFamily="34" charset="0"/>
                <a:ea typeface="Calibri" panose="020F0502020204030204" pitchFamily="34" charset="0"/>
                <a:cs typeface="Times New Roman" panose="02020603050405020304" pitchFamily="18" charset="0"/>
              </a:rPr>
              <a:t> Le corps du stylo est à étiqueter au nom du patient.</a:t>
            </a:r>
            <a:endParaRPr lang="fr-FR"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000" dirty="0">
                <a:effectLst/>
              </a:rPr>
              <a:t>En cas d’utilisation de seringue il faut veiller à toujours utiliser des seringues à </a:t>
            </a:r>
            <a:r>
              <a:rPr lang="fr-FR" sz="1000" dirty="0" smtClean="0">
                <a:effectLst/>
              </a:rPr>
              <a:t>insuline, </a:t>
            </a:r>
            <a:r>
              <a:rPr lang="fr-FR" sz="1000" dirty="0">
                <a:effectLst/>
              </a:rPr>
              <a:t>graduées en </a:t>
            </a:r>
            <a:r>
              <a:rPr lang="fr-FR" sz="1000" dirty="0"/>
              <a:t>UI et jamais des seringues à </a:t>
            </a:r>
            <a:r>
              <a:rPr lang="fr-FR" sz="1000" dirty="0" smtClean="0"/>
              <a:t>tuberculine </a:t>
            </a:r>
            <a:r>
              <a:rPr lang="fr-FR" sz="1000" dirty="0"/>
              <a:t>qui sont elles graduées en mL. Il ne faut pas non plus mélanger différentes insulines dans une même seringue. </a:t>
            </a:r>
          </a:p>
          <a:p>
            <a:pPr marL="0" algn="l" defTabSz="914400" rtl="0" eaLnBrk="1" latinLnBrk="0" hangingPunct="1">
              <a:lnSpc>
                <a:spcPct val="107000"/>
              </a:lnSpc>
              <a:spcAft>
                <a:spcPts val="800"/>
              </a:spcAft>
            </a:pPr>
            <a:r>
              <a:rPr lang="fr-FR" sz="1000" dirty="0"/>
              <a:t>Depuis quelques années de nouvelles insulines fortement concentrées existent sous forme de stylo. Celles-ci doivent être administrées selon le nombre d’UI prescrites car 1 UI d’insuline reste 1 UI d’insuline quelle que soit la concentration. </a:t>
            </a:r>
            <a:endParaRPr lang="fr-FR" sz="1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000" dirty="0" smtClean="0">
                <a:effectLst/>
              </a:rPr>
              <a:t>Enfin</a:t>
            </a:r>
            <a:r>
              <a:rPr lang="fr-FR" sz="1000" dirty="0">
                <a:effectLst/>
              </a:rPr>
              <a:t>, les insulines se conservent au réfrigérateur avant ouverture et à température</a:t>
            </a:r>
            <a:r>
              <a:rPr lang="fr-FR" sz="1000" baseline="0" dirty="0">
                <a:effectLst/>
              </a:rPr>
              <a:t> ambiante</a:t>
            </a:r>
            <a:r>
              <a:rPr lang="fr-FR" sz="1000" dirty="0">
                <a:effectLst/>
              </a:rPr>
              <a:t> après la première administration. </a:t>
            </a:r>
            <a:endParaRPr lang="fr-FR" sz="1000" dirty="0"/>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3</a:t>
            </a:fld>
            <a:endParaRPr lang="fr-FR"/>
          </a:p>
        </p:txBody>
      </p:sp>
    </p:spTree>
    <p:extLst>
      <p:ext uri="{BB962C8B-B14F-4D97-AF65-F5344CB8AC3E}">
        <p14:creationId xmlns:p14="http://schemas.microsoft.com/office/powerpoint/2010/main" val="726843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16025" y="819150"/>
            <a:ext cx="4467225" cy="3351213"/>
          </a:xfrm>
        </p:spPr>
      </p:sp>
      <p:sp>
        <p:nvSpPr>
          <p:cNvPr id="3" name="Espace réservé des notes 2"/>
          <p:cNvSpPr>
            <a:spLocks noGrp="1"/>
          </p:cNvSpPr>
          <p:nvPr>
            <p:ph type="body" idx="1"/>
          </p:nvPr>
        </p:nvSpPr>
        <p:spPr>
          <a:xfrm>
            <a:off x="560179" y="4368800"/>
            <a:ext cx="5722829" cy="4673600"/>
          </a:xfrm>
        </p:spPr>
        <p:txBody>
          <a:bodyPr/>
          <a:lstStyle/>
          <a:p>
            <a:pPr>
              <a:lnSpc>
                <a:spcPct val="107000"/>
              </a:lnSpc>
              <a:spcAft>
                <a:spcPts val="800"/>
              </a:spcAft>
            </a:pPr>
            <a:r>
              <a:rPr lang="fr-FR" dirty="0" smtClean="0">
                <a:effectLst/>
                <a:latin typeface="Calibri" panose="020F0502020204030204" pitchFamily="34" charset="0"/>
                <a:ea typeface="Calibri" panose="020F0502020204030204" pitchFamily="34" charset="0"/>
                <a:cs typeface="Times New Roman" panose="02020603050405020304" pitchFamily="18" charset="0"/>
              </a:rPr>
              <a:t>Les </a:t>
            </a:r>
            <a:r>
              <a:rPr lang="fr-FR" dirty="0">
                <a:effectLst/>
                <a:latin typeface="Calibri" panose="020F0502020204030204" pitchFamily="34" charset="0"/>
                <a:ea typeface="Calibri" panose="020F0502020204030204" pitchFamily="34" charset="0"/>
                <a:cs typeface="Times New Roman" panose="02020603050405020304" pitchFamily="18" charset="0"/>
              </a:rPr>
              <a:t>confusions entre les différents produits conditionnés en unidose ne sont pas rares, et on estime qu’il y a plus de 1000 cas de confusion chaque année. </a:t>
            </a:r>
          </a:p>
          <a:p>
            <a:pPr>
              <a:lnSpc>
                <a:spcPct val="107000"/>
              </a:lnSpc>
              <a:spcAft>
                <a:spcPts val="800"/>
              </a:spcAft>
            </a:pPr>
            <a:r>
              <a:rPr lang="fr-FR" dirty="0">
                <a:effectLst/>
              </a:rPr>
              <a:t>De nombreux produits avec des propriétés et des voies d’administration différentes sont conditionnés en unidoses. Le risque de confusion entre ces différents produits est important et il n’est pas sans conséquence. Par exemple l’administration d’un antiseptique externe comme la Chlorhexidine en voie nasale ou oculaire à la place d’une solution de lavage comme du sérum physiologique</a:t>
            </a:r>
            <a:r>
              <a:rPr lang="fr-FR" baseline="0" dirty="0">
                <a:effectLst/>
              </a:rPr>
              <a:t> </a:t>
            </a:r>
            <a:r>
              <a:rPr lang="fr-FR" dirty="0">
                <a:effectLst/>
              </a:rPr>
              <a:t>peut mener à des conséquences graves, notamment en pédiatrie.</a:t>
            </a:r>
          </a:p>
          <a:p>
            <a:pPr>
              <a:lnSpc>
                <a:spcPct val="107000"/>
              </a:lnSpc>
              <a:spcAft>
                <a:spcPts val="800"/>
              </a:spcAft>
            </a:pPr>
            <a:r>
              <a:rPr lang="fr-FR" dirty="0">
                <a:effectLst/>
                <a:latin typeface="Calibri" panose="020F0502020204030204" pitchFamily="34" charset="0"/>
                <a:ea typeface="Calibri" panose="020F0502020204030204" pitchFamily="34" charset="0"/>
                <a:cs typeface="Times New Roman" panose="02020603050405020304" pitchFamily="18" charset="0"/>
              </a:rPr>
              <a:t>La vigilance doit donc être de mise. </a:t>
            </a:r>
          </a:p>
          <a:p>
            <a:pPr>
              <a:lnSpc>
                <a:spcPct val="107000"/>
              </a:lnSpc>
              <a:spcAft>
                <a:spcPts val="800"/>
              </a:spcAft>
            </a:pPr>
            <a:r>
              <a:rPr lang="fr-FR" dirty="0">
                <a:effectLst/>
              </a:rPr>
              <a:t>Tout d’abord, avant toute administration, il faut lire attentivement l’étiquette : vérifier le produit, la voie d’administration (par exemple nasale, oculaire ou cutanée) ainsi que la date de péremption. Il faut également toujours s’assurer que la dosette n’est pas déjà ouverte et qu’elle n’a pas déjà servi. Dans ce cas, il faut la jeter et en utiliser une autre. Par définition, une unidose est à usage unique ! Et enfin vérifier la quantité que vous devez administrer car il n’est pas forcément nécessaire d’administrer toute l’</a:t>
            </a:r>
            <a:r>
              <a:rPr lang="fr-FR" dirty="0" err="1">
                <a:effectLst/>
              </a:rPr>
              <a:t>unidose</a:t>
            </a:r>
            <a:r>
              <a:rPr lang="fr-FR" dirty="0">
                <a:effectLst/>
              </a:rPr>
              <a:t>.</a:t>
            </a:r>
          </a:p>
          <a:p>
            <a:pPr>
              <a:lnSpc>
                <a:spcPct val="107000"/>
              </a:lnSpc>
              <a:spcAft>
                <a:spcPts val="800"/>
              </a:spcAft>
            </a:pPr>
            <a:r>
              <a:rPr lang="fr-FR" dirty="0">
                <a:effectLst/>
                <a:latin typeface="Calibri" panose="020F0502020204030204" pitchFamily="34" charset="0"/>
                <a:ea typeface="Calibri" panose="020F0502020204030204" pitchFamily="34" charset="0"/>
                <a:cs typeface="Times New Roman" panose="02020603050405020304" pitchFamily="18" charset="0"/>
              </a:rPr>
              <a:t>Autre étape où l’on peut agir : le stockage. Une possibilité pour éviter les erreurs est de dédier un lieu de stockage à une voie d’administration. Il est indispensable de jeter les unidoses après utilisation même s’il reste du produit à l’intérieur.</a:t>
            </a:r>
          </a:p>
          <a:p>
            <a:endParaRPr lang="fr-FR" dirty="0"/>
          </a:p>
        </p:txBody>
      </p:sp>
      <p:sp>
        <p:nvSpPr>
          <p:cNvPr id="4" name="Espace réservé du numéro de diapositive 3"/>
          <p:cNvSpPr>
            <a:spLocks noGrp="1"/>
          </p:cNvSpPr>
          <p:nvPr>
            <p:ph type="sldNum" sz="quarter" idx="5"/>
          </p:nvPr>
        </p:nvSpPr>
        <p:spPr/>
        <p:txBody>
          <a:bodyPr/>
          <a:lstStyle/>
          <a:p>
            <a:fld id="{01ADC46E-6C01-48E6-9DAD-F6583ACC636E}" type="slidenum">
              <a:rPr lang="fr-FR" smtClean="0"/>
              <a:t>4</a:t>
            </a:fld>
            <a:endParaRPr lang="fr-FR"/>
          </a:p>
        </p:txBody>
      </p:sp>
    </p:spTree>
    <p:extLst>
      <p:ext uri="{BB962C8B-B14F-4D97-AF65-F5344CB8AC3E}">
        <p14:creationId xmlns:p14="http://schemas.microsoft.com/office/powerpoint/2010/main" val="336671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23963" y="579438"/>
            <a:ext cx="4465637" cy="3351212"/>
          </a:xfrm>
        </p:spPr>
      </p:sp>
      <p:sp>
        <p:nvSpPr>
          <p:cNvPr id="3" name="Espace réservé des notes 2"/>
          <p:cNvSpPr>
            <a:spLocks noGrp="1"/>
          </p:cNvSpPr>
          <p:nvPr>
            <p:ph type="body" idx="1"/>
          </p:nvPr>
        </p:nvSpPr>
        <p:spPr>
          <a:xfrm>
            <a:off x="406699" y="4289503"/>
            <a:ext cx="5711209" cy="5027755"/>
          </a:xfrm>
        </p:spPr>
        <p:txBody>
          <a:bodyPr/>
          <a:lstStyle/>
          <a:p>
            <a:r>
              <a:rPr lang="fr-FR" sz="1200" kern="1200" dirty="0" smtClean="0">
                <a:solidFill>
                  <a:schemeClr val="tx1"/>
                </a:solidFill>
                <a:effectLst/>
                <a:latin typeface="+mn-lt"/>
                <a:ea typeface="+mn-ea"/>
                <a:cs typeface="+mn-cs"/>
              </a:rPr>
              <a:t>Le </a:t>
            </a:r>
            <a:r>
              <a:rPr lang="fr-FR" sz="1200" kern="1200" dirty="0">
                <a:solidFill>
                  <a:schemeClr val="tx1"/>
                </a:solidFill>
                <a:effectLst/>
                <a:latin typeface="+mn-lt"/>
                <a:ea typeface="+mn-ea"/>
                <a:cs typeface="+mn-cs"/>
              </a:rPr>
              <a:t>méthotrexate est utilisé par voie orale en dermatologie et en rhumatologie, par exemple dans la prise en charge du psoriasis et de la polyarthrite rhumatoïde. Il a alors un rythme d’administration hebdomadaire. De ce fait, il existe un risque important d’erreur sur le rythme d’administration : Une administration quotidienne au lieu d’une fois par semaine entraine un risque de surdosage avec des effets indésirables graves voire mortels. </a:t>
            </a:r>
          </a:p>
          <a:p>
            <a:r>
              <a:rPr lang="fr-FR" dirty="0" smtClean="0">
                <a:effectLst/>
              </a:rPr>
              <a:t>Lors </a:t>
            </a:r>
            <a:r>
              <a:rPr lang="fr-FR" dirty="0">
                <a:effectLst/>
              </a:rPr>
              <a:t>de la prescription</a:t>
            </a:r>
            <a:r>
              <a:rPr lang="fr-FR" dirty="0" smtClean="0">
                <a:effectLst/>
              </a:rPr>
              <a:t>, </a:t>
            </a:r>
            <a:r>
              <a:rPr lang="fr-FR" dirty="0">
                <a:effectLst/>
              </a:rPr>
              <a:t>il est donc important de toujours préciser le jour de prise dans la semaine, et d’exprimer la posologie en mg par semaine et en nombre de comprimés par semaine. On recommande habituellement d’éviter la prise le mardi, pour ne pas confondre les mots mardi et matin sur la prescription. On évite également d’utiliser des abréviations. </a:t>
            </a:r>
          </a:p>
          <a:p>
            <a:r>
              <a:rPr lang="fr-FR" sz="1200" kern="1200" dirty="0" smtClean="0">
                <a:solidFill>
                  <a:schemeClr val="tx1"/>
                </a:solidFill>
                <a:effectLst/>
                <a:latin typeface="+mn-lt"/>
                <a:ea typeface="+mn-ea"/>
                <a:cs typeface="+mn-cs"/>
              </a:rPr>
              <a:t>Une fiche d’information patient du laboratoire est disponible. Elle permet de mettre en avant ces informations.</a:t>
            </a:r>
            <a:endParaRPr lang="fr-FR" sz="1200" kern="1200" dirty="0">
              <a:solidFill>
                <a:schemeClr val="tx1"/>
              </a:solidFill>
              <a:effectLst/>
              <a:latin typeface="+mn-lt"/>
              <a:ea typeface="+mn-ea"/>
              <a:cs typeface="+mn-cs"/>
            </a:endParaRPr>
          </a:p>
          <a:p>
            <a:r>
              <a:rPr lang="fr-FR" dirty="0" smtClean="0"/>
              <a:t>Au </a:t>
            </a:r>
            <a:r>
              <a:rPr lang="fr-FR" dirty="0"/>
              <a:t>moment de l’administration, vérifier (avec le patient par exemple) le dernier jour de prise du </a:t>
            </a:r>
            <a:r>
              <a:rPr lang="fr-FR" dirty="0" smtClean="0"/>
              <a:t>méthotrexate.</a:t>
            </a: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5</a:t>
            </a:fld>
            <a:endParaRPr lang="fr-FR"/>
          </a:p>
        </p:txBody>
      </p:sp>
    </p:spTree>
    <p:extLst>
      <p:ext uri="{BB962C8B-B14F-4D97-AF65-F5344CB8AC3E}">
        <p14:creationId xmlns:p14="http://schemas.microsoft.com/office/powerpoint/2010/main" val="3848360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66813" y="414338"/>
            <a:ext cx="4464050" cy="3349625"/>
          </a:xfrm>
        </p:spPr>
      </p:sp>
      <p:sp>
        <p:nvSpPr>
          <p:cNvPr id="3" name="Espace réservé des notes 2"/>
          <p:cNvSpPr>
            <a:spLocks noGrp="1"/>
          </p:cNvSpPr>
          <p:nvPr>
            <p:ph type="body" idx="1"/>
          </p:nvPr>
        </p:nvSpPr>
        <p:spPr>
          <a:xfrm>
            <a:off x="127820" y="3894919"/>
            <a:ext cx="6367736" cy="5740550"/>
          </a:xfrm>
        </p:spPr>
        <p:txBody>
          <a:bodyPr/>
          <a:lstStyle/>
          <a:p>
            <a:r>
              <a:rPr lang="fr-FR" dirty="0" smtClean="0"/>
              <a:t>En Angleterre,</a:t>
            </a:r>
            <a:r>
              <a:rPr lang="fr-FR" baseline="0" dirty="0" smtClean="0"/>
              <a:t> </a:t>
            </a:r>
            <a:r>
              <a:rPr lang="fr-FR" dirty="0" smtClean="0"/>
              <a:t>de nombreux </a:t>
            </a:r>
            <a:r>
              <a:rPr lang="fr-FR" dirty="0"/>
              <a:t>incidents graves dont </a:t>
            </a:r>
            <a:r>
              <a:rPr lang="fr-FR" dirty="0" smtClean="0"/>
              <a:t>9 </a:t>
            </a:r>
            <a:r>
              <a:rPr lang="fr-FR" dirty="0"/>
              <a:t>décès liés à une mauvaise gestion de </a:t>
            </a:r>
            <a:r>
              <a:rPr lang="fr-FR" dirty="0" smtClean="0"/>
              <a:t>l’oxygène ont été recensés. </a:t>
            </a:r>
            <a:endParaRPr lang="fr-FR" dirty="0"/>
          </a:p>
          <a:p>
            <a:r>
              <a:rPr lang="fr-FR" dirty="0"/>
              <a:t>En effet, une confusion entre 2 gaz médicaux et/ou une mauvaise manipulation des bouteilles peuvent mener à des évènements graves tels : </a:t>
            </a:r>
            <a:r>
              <a:rPr lang="fr-FR" dirty="0" smtClean="0"/>
              <a:t>incendie, explosion, </a:t>
            </a:r>
            <a:r>
              <a:rPr lang="fr-FR" dirty="0"/>
              <a:t>brûlure cryogénique, intoxication et asphyxie.</a:t>
            </a:r>
          </a:p>
          <a:p>
            <a:r>
              <a:rPr lang="fr-FR" dirty="0" smtClean="0"/>
              <a:t>Pour </a:t>
            </a:r>
            <a:r>
              <a:rPr lang="fr-FR" dirty="0"/>
              <a:t>éviter cela, voici des conseils pour améliorer la gestion des gaz médicaux en établissement de santé.</a:t>
            </a:r>
          </a:p>
          <a:p>
            <a:r>
              <a:rPr lang="fr-FR" dirty="0" smtClean="0"/>
              <a:t>Premièrement</a:t>
            </a:r>
            <a:r>
              <a:rPr lang="fr-FR" dirty="0"/>
              <a:t>, il faut se laver les mains avant chaque manipulation d’une bouteille de gaz. </a:t>
            </a:r>
          </a:p>
          <a:p>
            <a:r>
              <a:rPr lang="fr-FR" dirty="0" smtClean="0"/>
              <a:t>Les </a:t>
            </a:r>
            <a:r>
              <a:rPr lang="fr-FR" dirty="0"/>
              <a:t>bouteilles doivent être manipulées par le chapeau (et jamais par le robinet ou le manodétendeur) et transportées dans des chariots. </a:t>
            </a:r>
          </a:p>
          <a:p>
            <a:r>
              <a:rPr lang="fr-FR" dirty="0" smtClean="0"/>
              <a:t>Elles doivent </a:t>
            </a:r>
            <a:r>
              <a:rPr lang="fr-FR" dirty="0"/>
              <a:t>être conservées dans un local propre et </a:t>
            </a:r>
            <a:r>
              <a:rPr lang="fr-FR" dirty="0" smtClean="0"/>
              <a:t>aéré, </a:t>
            </a:r>
            <a:r>
              <a:rPr lang="fr-FR" dirty="0"/>
              <a:t>et toujours en position </a:t>
            </a:r>
            <a:r>
              <a:rPr lang="fr-FR" dirty="0" smtClean="0"/>
              <a:t>verticale</a:t>
            </a:r>
            <a:r>
              <a:rPr lang="fr-FR" baseline="0" dirty="0" smtClean="0"/>
              <a:t> et </a:t>
            </a:r>
            <a:r>
              <a:rPr lang="fr-FR" dirty="0" smtClean="0"/>
              <a:t>correctement </a:t>
            </a:r>
            <a:r>
              <a:rPr lang="fr-FR" dirty="0"/>
              <a:t>attachées.</a:t>
            </a:r>
          </a:p>
          <a:p>
            <a:r>
              <a:rPr lang="fr-FR" dirty="0" smtClean="0"/>
              <a:t>Avant administration, </a:t>
            </a:r>
            <a:r>
              <a:rPr lang="fr-FR" dirty="0"/>
              <a:t>plusieurs points doivent être vérifiés. </a:t>
            </a:r>
            <a:r>
              <a:rPr lang="fr-FR" dirty="0" smtClean="0"/>
              <a:t>En premier, </a:t>
            </a:r>
            <a:r>
              <a:rPr lang="fr-FR" dirty="0"/>
              <a:t>il faut toujours lire attentivement l’étiquette de la bouteille </a:t>
            </a:r>
            <a:r>
              <a:rPr lang="fr-FR" dirty="0" smtClean="0"/>
              <a:t>car </a:t>
            </a:r>
            <a:r>
              <a:rPr lang="fr-FR" dirty="0"/>
              <a:t>c’est le seul moyen permettant d’identifier </a:t>
            </a:r>
            <a:r>
              <a:rPr lang="fr-FR" dirty="0" smtClean="0"/>
              <a:t>avec certitude le gaz. Il </a:t>
            </a:r>
            <a:r>
              <a:rPr lang="fr-FR" dirty="0"/>
              <a:t>ne faut pas seulement se fier à la couleur de la bouteille ! </a:t>
            </a:r>
            <a:r>
              <a:rPr lang="fr-FR" dirty="0" smtClean="0"/>
              <a:t>Ensuite </a:t>
            </a:r>
            <a:r>
              <a:rPr lang="fr-FR" dirty="0"/>
              <a:t>il faut s’assurer </a:t>
            </a:r>
            <a:r>
              <a:rPr lang="fr-FR" dirty="0" smtClean="0"/>
              <a:t>de l’intégrité </a:t>
            </a:r>
            <a:r>
              <a:rPr lang="fr-FR" dirty="0"/>
              <a:t>de cette dernière : il </a:t>
            </a:r>
            <a:r>
              <a:rPr lang="fr-FR" dirty="0" smtClean="0"/>
              <a:t>faut vérifier l’absence de marque de choc </a:t>
            </a:r>
            <a:r>
              <a:rPr lang="fr-FR" dirty="0"/>
              <a:t>sur la </a:t>
            </a:r>
            <a:r>
              <a:rPr lang="fr-FR" dirty="0" smtClean="0"/>
              <a:t>bouteille ou de </a:t>
            </a:r>
            <a:r>
              <a:rPr lang="fr-FR" dirty="0"/>
              <a:t>fuite. Si la bouteille est tombée, il ne faut surtout pas l’utiliser mais la renvoyer en maintenance. </a:t>
            </a:r>
          </a:p>
          <a:p>
            <a:r>
              <a:rPr lang="fr-FR" dirty="0"/>
              <a:t>Avant l’administration au patient vérifier l’absence de corps gras sur son visage. </a:t>
            </a:r>
          </a:p>
          <a:p>
            <a:r>
              <a:rPr lang="fr-FR" dirty="0" smtClean="0"/>
              <a:t>Enfin</a:t>
            </a:r>
            <a:r>
              <a:rPr lang="fr-FR" dirty="0"/>
              <a:t>, une précaution générale et qui s’applique autant aux patients qu’aux soignants : il ne faut pas fumer près d’une source d’oxygène.</a:t>
            </a:r>
          </a:p>
          <a:p>
            <a:r>
              <a:rPr lang="fr-FR" dirty="0"/>
              <a:t> </a:t>
            </a:r>
          </a:p>
          <a:p>
            <a:endParaRPr lang="fr-FR" dirty="0"/>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6</a:t>
            </a:fld>
            <a:endParaRPr lang="fr-FR"/>
          </a:p>
        </p:txBody>
      </p:sp>
    </p:spTree>
    <p:extLst>
      <p:ext uri="{BB962C8B-B14F-4D97-AF65-F5344CB8AC3E}">
        <p14:creationId xmlns:p14="http://schemas.microsoft.com/office/powerpoint/2010/main" val="2961454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a:xfrm>
            <a:off x="679768" y="5156200"/>
            <a:ext cx="5438140" cy="3530997"/>
          </a:xfrm>
        </p:spPr>
        <p:txBody>
          <a:bodyPr/>
          <a:lstStyle/>
          <a:p>
            <a:r>
              <a:rPr lang="fr-FR" dirty="0"/>
              <a:t>Parmi les </a:t>
            </a:r>
            <a:r>
              <a:rPr lang="fr-FR" dirty="0" smtClean="0"/>
              <a:t>Never Events </a:t>
            </a:r>
            <a:r>
              <a:rPr lang="fr-FR" dirty="0"/>
              <a:t>non abordés précédemment on peut citer</a:t>
            </a:r>
            <a:r>
              <a:rPr lang="fr-FR" baseline="0" dirty="0"/>
              <a:t> les erreurs lors de la prise en charge des patients traités avec des anticoagulants oraux, les erreurs lors de l’administration de potassium injectable, les erreurs de préparation de médicaments injectables à risque, les erreurs de programmation des dispositifs d’administration tels que les pousse seringues électriques, les erreurs de voies d’administration : utilisation de la voie parentérale au lieu de la voie orale et utilisation de la voie </a:t>
            </a:r>
            <a:r>
              <a:rPr lang="fr-FR" baseline="0" dirty="0" err="1"/>
              <a:t>intrathécale</a:t>
            </a:r>
            <a:r>
              <a:rPr lang="fr-FR" baseline="0" dirty="0"/>
              <a:t> au lieu de la voie intraveineuse.</a:t>
            </a:r>
          </a:p>
          <a:p>
            <a:endParaRPr lang="fr-FR"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a:latin typeface="Segoe UI Emoji" panose="020B0502040204020203" pitchFamily="34" charset="0"/>
                <a:ea typeface="Segoe UI Emoji" panose="020B0502040204020203" pitchFamily="34" charset="0"/>
              </a:rPr>
              <a:t>Dans</a:t>
            </a:r>
            <a:r>
              <a:rPr lang="fr-FR" sz="1200" baseline="0" dirty="0">
                <a:latin typeface="Segoe UI Emoji" panose="020B0502040204020203" pitchFamily="34" charset="0"/>
                <a:ea typeface="Segoe UI Emoji" panose="020B0502040204020203" pitchFamily="34" charset="0"/>
              </a:rPr>
              <a:t> tous les cas, si jamais un de ces </a:t>
            </a:r>
            <a:r>
              <a:rPr lang="fr-FR" sz="1200" baseline="0" dirty="0" smtClean="0">
                <a:latin typeface="Segoe UI Emoji" panose="020B0502040204020203" pitchFamily="34" charset="0"/>
                <a:ea typeface="Segoe UI Emoji" panose="020B0502040204020203" pitchFamily="34" charset="0"/>
              </a:rPr>
              <a:t>évènements </a:t>
            </a:r>
            <a:r>
              <a:rPr lang="fr-FR" sz="1200" baseline="0" dirty="0">
                <a:latin typeface="Segoe UI Emoji" panose="020B0502040204020203" pitchFamily="34" charset="0"/>
                <a:ea typeface="Segoe UI Emoji" panose="020B0502040204020203" pitchFamily="34" charset="0"/>
              </a:rPr>
              <a:t>arrive, </a:t>
            </a:r>
            <a:r>
              <a:rPr lang="fr-FR" sz="1200" dirty="0">
                <a:latin typeface="Segoe UI Emoji" panose="020B0502040204020203" pitchFamily="34" charset="0"/>
                <a:ea typeface="Segoe UI Emoji" panose="020B0502040204020203" pitchFamily="34" charset="0"/>
              </a:rPr>
              <a:t>il faut</a:t>
            </a:r>
            <a:r>
              <a:rPr lang="fr-FR" sz="1200" baseline="0" dirty="0">
                <a:latin typeface="Segoe UI Emoji" panose="020B0502040204020203" pitchFamily="34" charset="0"/>
                <a:ea typeface="Segoe UI Emoji" panose="020B0502040204020203" pitchFamily="34" charset="0"/>
              </a:rPr>
              <a:t> </a:t>
            </a:r>
            <a:r>
              <a:rPr lang="fr-FR" sz="1200" dirty="0">
                <a:latin typeface="Segoe UI Emoji" panose="020B0502040204020203" pitchFamily="34" charset="0"/>
                <a:ea typeface="Segoe UI Emoji" panose="020B0502040204020203" pitchFamily="34" charset="0"/>
              </a:rPr>
              <a:t>penser à les déclarer !</a:t>
            </a:r>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7</a:t>
            </a:fld>
            <a:endParaRPr lang="fr-FR"/>
          </a:p>
        </p:txBody>
      </p:sp>
    </p:spTree>
    <p:extLst>
      <p:ext uri="{BB962C8B-B14F-4D97-AF65-F5344CB8AC3E}">
        <p14:creationId xmlns:p14="http://schemas.microsoft.com/office/powerpoint/2010/main" val="2498742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07000"/>
              </a:lnSpc>
              <a:spcAft>
                <a:spcPts val="800"/>
              </a:spcAft>
            </a:pPr>
            <a:r>
              <a:rPr lang="fr-FR" baseline="0" dirty="0" smtClean="0">
                <a:effectLst/>
                <a:latin typeface="Calibri" panose="020F0502020204030204" pitchFamily="34" charset="0"/>
                <a:ea typeface="Calibri" panose="020F0502020204030204" pitchFamily="34" charset="0"/>
                <a:cs typeface="Times New Roman" panose="02020603050405020304" pitchFamily="18" charset="0"/>
              </a:rPr>
              <a:t>A personnaliser par l’établissement ou à supprimer</a:t>
            </a:r>
            <a:endParaRPr lang="fr-FR" dirty="0"/>
          </a:p>
        </p:txBody>
      </p:sp>
      <p:sp>
        <p:nvSpPr>
          <p:cNvPr id="4" name="Espace réservé du numéro de diapositive 3"/>
          <p:cNvSpPr>
            <a:spLocks noGrp="1"/>
          </p:cNvSpPr>
          <p:nvPr>
            <p:ph type="sldNum" sz="quarter" idx="5"/>
          </p:nvPr>
        </p:nvSpPr>
        <p:spPr/>
        <p:txBody>
          <a:bodyPr/>
          <a:lstStyle/>
          <a:p>
            <a:fld id="{01ADC46E-6C01-48E6-9DAD-F6583ACC636E}" type="slidenum">
              <a:rPr lang="fr-FR" smtClean="0"/>
              <a:t>8</a:t>
            </a:fld>
            <a:endParaRPr lang="fr-FR"/>
          </a:p>
        </p:txBody>
      </p:sp>
    </p:spTree>
    <p:extLst>
      <p:ext uri="{BB962C8B-B14F-4D97-AF65-F5344CB8AC3E}">
        <p14:creationId xmlns:p14="http://schemas.microsoft.com/office/powerpoint/2010/main" val="1924749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Pour vous aider, il existe plusieurs </a:t>
            </a:r>
            <a:r>
              <a:rPr lang="fr-FR" dirty="0" smtClean="0"/>
              <a:t>fiches,</a:t>
            </a:r>
            <a:r>
              <a:rPr lang="fr-FR" baseline="0" dirty="0" smtClean="0"/>
              <a:t> </a:t>
            </a:r>
            <a:r>
              <a:rPr lang="fr-FR" dirty="0" smtClean="0"/>
              <a:t>flyers, e-learning, vidéos réalisés </a:t>
            </a:r>
            <a:r>
              <a:rPr lang="fr-FR" dirty="0"/>
              <a:t>par différents </a:t>
            </a:r>
            <a:r>
              <a:rPr lang="fr-FR" dirty="0" smtClean="0"/>
              <a:t>OMEDIT.</a:t>
            </a:r>
            <a:r>
              <a:rPr lang="fr-FR" baseline="0" dirty="0" smtClean="0"/>
              <a:t> Il existent aussi des outils de</a:t>
            </a:r>
            <a:r>
              <a:rPr lang="fr-FR" dirty="0" smtClean="0"/>
              <a:t> l’ANSM. Vous pouvez tous les retrouvez sur la page</a:t>
            </a:r>
            <a:r>
              <a:rPr lang="fr-FR" baseline="0" dirty="0" smtClean="0"/>
              <a:t> Never Events du site de l’OMEDIT Pays de la Loire</a:t>
            </a:r>
            <a:endParaRPr lang="fr-FR" dirty="0"/>
          </a:p>
          <a:p>
            <a:endParaRPr lang="fr-FR" dirty="0"/>
          </a:p>
        </p:txBody>
      </p:sp>
      <p:sp>
        <p:nvSpPr>
          <p:cNvPr id="4" name="Espace réservé du numéro de diapositive 3"/>
          <p:cNvSpPr>
            <a:spLocks noGrp="1"/>
          </p:cNvSpPr>
          <p:nvPr>
            <p:ph type="sldNum" sz="quarter" idx="10"/>
          </p:nvPr>
        </p:nvSpPr>
        <p:spPr/>
        <p:txBody>
          <a:bodyPr/>
          <a:lstStyle/>
          <a:p>
            <a:fld id="{01ADC46E-6C01-48E6-9DAD-F6583ACC636E}" type="slidenum">
              <a:rPr lang="fr-FR" smtClean="0"/>
              <a:t>9</a:t>
            </a:fld>
            <a:endParaRPr lang="fr-FR"/>
          </a:p>
        </p:txBody>
      </p:sp>
    </p:spTree>
    <p:extLst>
      <p:ext uri="{BB962C8B-B14F-4D97-AF65-F5344CB8AC3E}">
        <p14:creationId xmlns:p14="http://schemas.microsoft.com/office/powerpoint/2010/main" val="234586356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www.omedit-paysdelaloire.fr/" TargetMode="External"/><Relationship Id="rId7"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www.linkedin.com/company/omedit-pays-de-la-loire/" TargetMode="External"/><Relationship Id="rId4" Type="http://schemas.openxmlformats.org/officeDocument/2006/relationships/hyperlink" Target="https://twitter.com/OmeditPdL"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www.omedit-paysdelaloire.fr/" TargetMode="External"/><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hyperlink" Target="mailto:omedit.pdl@chu-nantes.fr" TargetMode="External"/><Relationship Id="rId5" Type="http://schemas.openxmlformats.org/officeDocument/2006/relationships/hyperlink" Target="https://www.linkedin.com/company/omedit-pays-de-la-loire/" TargetMode="External"/><Relationship Id="rId10" Type="http://schemas.microsoft.com/office/2007/relationships/hdphoto" Target="../media/hdphoto1.wdp"/><Relationship Id="rId4" Type="http://schemas.openxmlformats.org/officeDocument/2006/relationships/hyperlink" Target="https://twitter.com/OmeditPdL" TargetMode="External"/><Relationship Id="rId9"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miere Diap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599" y="1803399"/>
            <a:ext cx="7915275" cy="1706563"/>
          </a:xfrm>
        </p:spPr>
        <p:txBody>
          <a:bodyPr anchor="b">
            <a:normAutofit/>
          </a:bodyPr>
          <a:lstStyle>
            <a:lvl1pPr algn="ctr">
              <a:defRPr sz="4800"/>
            </a:lvl1pPr>
          </a:lstStyle>
          <a:p>
            <a:r>
              <a:rPr lang="fr-FR" dirty="0"/>
              <a:t>Modifiez le style du titre</a:t>
            </a:r>
            <a:endParaRPr lang="en-US" dirty="0"/>
          </a:p>
        </p:txBody>
      </p:sp>
      <p:sp>
        <p:nvSpPr>
          <p:cNvPr id="3" name="Subtitle 2"/>
          <p:cNvSpPr>
            <a:spLocks noGrp="1"/>
          </p:cNvSpPr>
          <p:nvPr>
            <p:ph type="subTitle" idx="1"/>
          </p:nvPr>
        </p:nvSpPr>
        <p:spPr>
          <a:xfrm>
            <a:off x="1143000" y="3602038"/>
            <a:ext cx="6858000" cy="1240241"/>
          </a:xfrm>
        </p:spPr>
        <p:txBody>
          <a:bodyPr>
            <a:normAutofit/>
          </a:bodyPr>
          <a:lstStyle>
            <a:lvl1pPr marL="0" indent="0" algn="ctr">
              <a:buNone/>
              <a:defRPr sz="2800" b="1" cap="small" spc="-60" baseline="0">
                <a:solidFill>
                  <a:srgbClr val="8DC6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Modifier le style des sous-titres du masque</a:t>
            </a:r>
            <a:endParaRPr lang="en-US" dirty="0"/>
          </a:p>
        </p:txBody>
      </p:sp>
      <p:sp>
        <p:nvSpPr>
          <p:cNvPr id="7" name="Espace réservé du pied de page 4"/>
          <p:cNvSpPr txBox="1">
            <a:spLocks/>
          </p:cNvSpPr>
          <p:nvPr userDrawn="1"/>
        </p:nvSpPr>
        <p:spPr>
          <a:xfrm>
            <a:off x="6576242" y="130003"/>
            <a:ext cx="2624907" cy="324000"/>
          </a:xfrm>
          <a:prstGeom prst="rect">
            <a:avLst/>
          </a:prstGeom>
        </p:spPr>
        <p:txBody>
          <a:bodyPr vert="horz" lIns="91440" tIns="45720" rIns="91440" bIns="4572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solidFill>
                  <a:schemeClr val="tx1"/>
                </a:solidFill>
                <a:hlinkClick r:id="rId3"/>
              </a:rPr>
              <a:t>www.omedit-paysdelaloire.fr</a:t>
            </a:r>
            <a:r>
              <a:rPr lang="fr-FR" sz="1400" dirty="0">
                <a:solidFill>
                  <a:schemeClr val="tx1"/>
                </a:solidFill>
              </a:rPr>
              <a:t> </a:t>
            </a:r>
          </a:p>
        </p:txBody>
      </p:sp>
      <p:sp>
        <p:nvSpPr>
          <p:cNvPr id="8" name="Espace réservé du pied de page 4"/>
          <p:cNvSpPr txBox="1">
            <a:spLocks/>
          </p:cNvSpPr>
          <p:nvPr userDrawn="1"/>
        </p:nvSpPr>
        <p:spPr>
          <a:xfrm>
            <a:off x="6576243" y="434011"/>
            <a:ext cx="2624907" cy="324000"/>
          </a:xfrm>
          <a:prstGeom prst="rect">
            <a:avLst/>
          </a:prstGeom>
        </p:spPr>
        <p:txBody>
          <a:bodyPr vert="horz" lIns="91440" tIns="45720" rIns="91440" bIns="4572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hlinkClick r:id="rId4"/>
              </a:rPr>
              <a:t>@OmeditPdl </a:t>
            </a:r>
            <a:endParaRPr lang="fr-FR" sz="1400" dirty="0"/>
          </a:p>
        </p:txBody>
      </p:sp>
      <p:sp>
        <p:nvSpPr>
          <p:cNvPr id="9" name="Espace réservé du pied de page 4"/>
          <p:cNvSpPr txBox="1">
            <a:spLocks/>
          </p:cNvSpPr>
          <p:nvPr userDrawn="1"/>
        </p:nvSpPr>
        <p:spPr>
          <a:xfrm>
            <a:off x="6576243" y="738019"/>
            <a:ext cx="2624907" cy="324000"/>
          </a:xfrm>
          <a:prstGeom prst="rect">
            <a:avLst/>
          </a:prstGeom>
        </p:spPr>
        <p:txBody>
          <a:bodyPr vert="horz" lIns="91440" tIns="45720" rIns="91440" bIns="4572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hlinkClick r:id="rId5"/>
              </a:rPr>
              <a:t>OMEDIT Pays de la Loire </a:t>
            </a:r>
            <a:endParaRPr lang="fr-FR" sz="1400" dirty="0"/>
          </a:p>
        </p:txBody>
      </p:sp>
      <p:pic>
        <p:nvPicPr>
          <p:cNvPr id="10" name="Image 9"/>
          <p:cNvPicPr>
            <a:picLocks noChangeAspect="1"/>
          </p:cNvPicPr>
          <p:nvPr userDrawn="1"/>
        </p:nvPicPr>
        <p:blipFill>
          <a:blip r:embed="rId6"/>
          <a:stretch>
            <a:fillRect/>
          </a:stretch>
        </p:blipFill>
        <p:spPr>
          <a:xfrm>
            <a:off x="6276685" y="139502"/>
            <a:ext cx="299557" cy="273508"/>
          </a:xfrm>
          <a:prstGeom prst="rect">
            <a:avLst/>
          </a:prstGeom>
        </p:spPr>
      </p:pic>
      <p:pic>
        <p:nvPicPr>
          <p:cNvPr id="11" name="Image 10"/>
          <p:cNvPicPr>
            <a:picLocks noChangeAspect="1"/>
          </p:cNvPicPr>
          <p:nvPr userDrawn="1"/>
        </p:nvPicPr>
        <p:blipFill>
          <a:blip r:embed="rId7"/>
          <a:stretch>
            <a:fillRect/>
          </a:stretch>
        </p:blipFill>
        <p:spPr>
          <a:xfrm>
            <a:off x="6289034" y="443510"/>
            <a:ext cx="271648" cy="273508"/>
          </a:xfrm>
          <a:prstGeom prst="rect">
            <a:avLst/>
          </a:prstGeom>
        </p:spPr>
      </p:pic>
      <p:pic>
        <p:nvPicPr>
          <p:cNvPr id="12" name="Image 11"/>
          <p:cNvPicPr>
            <a:picLocks noChangeAspect="1"/>
          </p:cNvPicPr>
          <p:nvPr userDrawn="1"/>
        </p:nvPicPr>
        <p:blipFill>
          <a:blip r:embed="rId8"/>
          <a:stretch>
            <a:fillRect/>
          </a:stretch>
        </p:blipFill>
        <p:spPr>
          <a:xfrm>
            <a:off x="6288210" y="747518"/>
            <a:ext cx="273509" cy="273508"/>
          </a:xfrm>
          <a:prstGeom prst="rect">
            <a:avLst/>
          </a:prstGeom>
        </p:spPr>
      </p:pic>
      <p:sp>
        <p:nvSpPr>
          <p:cNvPr id="5" name="Espace réservé pour une image  4"/>
          <p:cNvSpPr>
            <a:spLocks noGrp="1"/>
          </p:cNvSpPr>
          <p:nvPr>
            <p:ph type="pic" sz="quarter" idx="10" hasCustomPrompt="1"/>
          </p:nvPr>
        </p:nvSpPr>
        <p:spPr>
          <a:xfrm>
            <a:off x="5702300" y="4965700"/>
            <a:ext cx="3187700" cy="1612900"/>
          </a:xfrm>
        </p:spPr>
        <p:txBody>
          <a:bodyPr/>
          <a:lstStyle>
            <a:lvl1pPr>
              <a:defRPr/>
            </a:lvl1pPr>
          </a:lstStyle>
          <a:p>
            <a:r>
              <a:rPr lang="fr-FR" dirty="0"/>
              <a:t>Logo établissement</a:t>
            </a:r>
          </a:p>
        </p:txBody>
      </p:sp>
    </p:spTree>
    <p:extLst>
      <p:ext uri="{BB962C8B-B14F-4D97-AF65-F5344CB8AC3E}">
        <p14:creationId xmlns:p14="http://schemas.microsoft.com/office/powerpoint/2010/main" val="390513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fr-FR"/>
              <a:t>titre de la présentation</a:t>
            </a:r>
          </a:p>
        </p:txBody>
      </p:sp>
      <p:sp>
        <p:nvSpPr>
          <p:cNvPr id="4" name="Slide Number Placeholder 3"/>
          <p:cNvSpPr>
            <a:spLocks noGrp="1"/>
          </p:cNvSpPr>
          <p:nvPr>
            <p:ph type="sldNum" sz="quarter" idx="12"/>
          </p:nvPr>
        </p:nvSpPr>
        <p:spPr/>
        <p:txBody>
          <a:bodyPr/>
          <a:lstStyle/>
          <a:p>
            <a:fld id="{D0A4AE8C-A5EC-46C3-B8CF-3DC08DAAD9BE}" type="slidenum">
              <a:rPr lang="fr-FR" smtClean="0"/>
              <a:t>‹N°›</a:t>
            </a:fld>
            <a:endParaRPr lang="fr-FR"/>
          </a:p>
        </p:txBody>
      </p:sp>
    </p:spTree>
    <p:extLst>
      <p:ext uri="{BB962C8B-B14F-4D97-AF65-F5344CB8AC3E}">
        <p14:creationId xmlns:p14="http://schemas.microsoft.com/office/powerpoint/2010/main" val="1128892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rniere diap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Espace réservé du pied de page 4"/>
          <p:cNvSpPr txBox="1">
            <a:spLocks/>
          </p:cNvSpPr>
          <p:nvPr userDrawn="1"/>
        </p:nvSpPr>
        <p:spPr>
          <a:xfrm>
            <a:off x="1306590" y="4113715"/>
            <a:ext cx="2520000" cy="288000"/>
          </a:xfrm>
          <a:prstGeom prst="rect">
            <a:avLst/>
          </a:prstGeom>
        </p:spPr>
        <p:txBody>
          <a:bodyPr vert="horz" lIns="72000" tIns="36000" rIns="72000" bIns="3600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hlinkClick r:id="rId3"/>
              </a:rPr>
              <a:t>www.omedit-paysdelaloire.fr</a:t>
            </a:r>
            <a:r>
              <a:rPr lang="fr-FR" sz="1400" dirty="0"/>
              <a:t> </a:t>
            </a:r>
          </a:p>
        </p:txBody>
      </p:sp>
      <p:sp>
        <p:nvSpPr>
          <p:cNvPr id="8" name="Espace réservé du pied de page 4"/>
          <p:cNvSpPr txBox="1">
            <a:spLocks/>
          </p:cNvSpPr>
          <p:nvPr userDrawn="1"/>
        </p:nvSpPr>
        <p:spPr>
          <a:xfrm>
            <a:off x="1306590" y="4473715"/>
            <a:ext cx="2520000" cy="288000"/>
          </a:xfrm>
          <a:prstGeom prst="rect">
            <a:avLst/>
          </a:prstGeom>
        </p:spPr>
        <p:txBody>
          <a:bodyPr vert="horz" lIns="72000" tIns="36000" rIns="72000" bIns="3600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hlinkClick r:id="rId4"/>
              </a:rPr>
              <a:t>@OmeditPdl </a:t>
            </a:r>
            <a:endParaRPr lang="fr-FR" sz="1400" dirty="0"/>
          </a:p>
        </p:txBody>
      </p:sp>
      <p:sp>
        <p:nvSpPr>
          <p:cNvPr id="9" name="Espace réservé du pied de page 4"/>
          <p:cNvSpPr txBox="1">
            <a:spLocks/>
          </p:cNvSpPr>
          <p:nvPr userDrawn="1"/>
        </p:nvSpPr>
        <p:spPr>
          <a:xfrm>
            <a:off x="1306590" y="4833715"/>
            <a:ext cx="2520000" cy="288000"/>
          </a:xfrm>
          <a:prstGeom prst="rect">
            <a:avLst/>
          </a:prstGeom>
        </p:spPr>
        <p:txBody>
          <a:bodyPr vert="horz" lIns="72000" tIns="36000" rIns="72000" bIns="3600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hlinkClick r:id="rId5"/>
              </a:rPr>
              <a:t>OMEDIT Pays de la Loire </a:t>
            </a:r>
            <a:endParaRPr lang="fr-FR" sz="1400" dirty="0"/>
          </a:p>
        </p:txBody>
      </p:sp>
      <p:pic>
        <p:nvPicPr>
          <p:cNvPr id="10" name="Image 9"/>
          <p:cNvPicPr>
            <a:picLocks noChangeAspect="1"/>
          </p:cNvPicPr>
          <p:nvPr userDrawn="1"/>
        </p:nvPicPr>
        <p:blipFill>
          <a:blip r:embed="rId6"/>
          <a:stretch>
            <a:fillRect/>
          </a:stretch>
        </p:blipFill>
        <p:spPr>
          <a:xfrm>
            <a:off x="1007032" y="4113715"/>
            <a:ext cx="315429" cy="288000"/>
          </a:xfrm>
          <a:prstGeom prst="rect">
            <a:avLst/>
          </a:prstGeom>
        </p:spPr>
      </p:pic>
      <p:pic>
        <p:nvPicPr>
          <p:cNvPr id="11" name="Image 10"/>
          <p:cNvPicPr>
            <a:picLocks noChangeAspect="1"/>
          </p:cNvPicPr>
          <p:nvPr userDrawn="1"/>
        </p:nvPicPr>
        <p:blipFill>
          <a:blip r:embed="rId7"/>
          <a:stretch>
            <a:fillRect/>
          </a:stretch>
        </p:blipFill>
        <p:spPr>
          <a:xfrm>
            <a:off x="1019381" y="4473715"/>
            <a:ext cx="286041" cy="288000"/>
          </a:xfrm>
          <a:prstGeom prst="rect">
            <a:avLst/>
          </a:prstGeom>
        </p:spPr>
      </p:pic>
      <p:pic>
        <p:nvPicPr>
          <p:cNvPr id="12" name="Image 11"/>
          <p:cNvPicPr>
            <a:picLocks noChangeAspect="1"/>
          </p:cNvPicPr>
          <p:nvPr userDrawn="1"/>
        </p:nvPicPr>
        <p:blipFill>
          <a:blip r:embed="rId8"/>
          <a:stretch>
            <a:fillRect/>
          </a:stretch>
        </p:blipFill>
        <p:spPr>
          <a:xfrm>
            <a:off x="1018557" y="4833715"/>
            <a:ext cx="288001" cy="288000"/>
          </a:xfrm>
          <a:prstGeom prst="rect">
            <a:avLst/>
          </a:prstGeom>
        </p:spPr>
      </p:pic>
      <p:grpSp>
        <p:nvGrpSpPr>
          <p:cNvPr id="18" name="Groupe 17"/>
          <p:cNvGrpSpPr/>
          <p:nvPr userDrawn="1"/>
        </p:nvGrpSpPr>
        <p:grpSpPr>
          <a:xfrm>
            <a:off x="1017429" y="3753715"/>
            <a:ext cx="288000" cy="288000"/>
            <a:chOff x="3526949" y="3960000"/>
            <a:chExt cx="288000" cy="288000"/>
          </a:xfrm>
        </p:grpSpPr>
        <p:sp>
          <p:nvSpPr>
            <p:cNvPr id="16" name="Ellipse 15"/>
            <p:cNvSpPr/>
            <p:nvPr userDrawn="1"/>
          </p:nvSpPr>
          <p:spPr>
            <a:xfrm>
              <a:off x="3526949" y="3960000"/>
              <a:ext cx="288000" cy="288000"/>
            </a:xfrm>
            <a:prstGeom prst="ellipse">
              <a:avLst/>
            </a:prstGeom>
            <a:solidFill>
              <a:srgbClr val="034EA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fr-FR" sz="2600" dirty="0">
                <a:latin typeface="Berlin Sans FB" panose="020E0602020502020306" pitchFamily="34" charset="0"/>
              </a:endParaRPr>
            </a:p>
          </p:txBody>
        </p:sp>
        <p:pic>
          <p:nvPicPr>
            <p:cNvPr id="14" name="Picture 2" descr="Afficher l'image d'origine"/>
            <p:cNvPicPr>
              <a:picLocks noChangeAspect="1" noChangeArrowheads="1"/>
            </p:cNvPicPr>
            <p:nvPr userDrawn="1"/>
          </p:nvPicPr>
          <p:blipFill rotWithShape="1">
            <a:blip r:embed="rId9" cstate="print">
              <a:duotone>
                <a:schemeClr val="accent1">
                  <a:shade val="45000"/>
                  <a:satMod val="135000"/>
                </a:schemeClr>
                <a:prstClr val="white"/>
              </a:duotone>
              <a:extLst>
                <a:ext uri="{BEBA8EAE-BF5A-486C-A8C5-ECC9F3942E4B}">
                  <a14:imgProps xmlns:a14="http://schemas.microsoft.com/office/drawing/2010/main">
                    <a14:imgLayer r:embed="rId10">
                      <a14:imgEffect>
                        <a14:backgroundRemoval t="0" b="100000" l="0" r="100000">
                          <a14:foregroundMark x1="57692" y1="32692" x2="57692" y2="32692"/>
                          <a14:foregroundMark x1="60577" y1="58654" x2="60577" y2="58654"/>
                          <a14:foregroundMark x1="84615" y1="49038" x2="84615" y2="49038"/>
                          <a14:foregroundMark x1="25962" y1="47115" x2="25962" y2="47115"/>
                        </a14:backgroundRemoval>
                      </a14:imgEffect>
                    </a14:imgLayer>
                  </a14:imgProps>
                </a:ext>
                <a:ext uri="{28A0092B-C50C-407E-A947-70E740481C1C}">
                  <a14:useLocalDpi xmlns:a14="http://schemas.microsoft.com/office/drawing/2010/main" val="0"/>
                </a:ext>
              </a:extLst>
            </a:blip>
            <a:srcRect l="5616" t="18238" r="5797" b="18329"/>
            <a:stretch/>
          </p:blipFill>
          <p:spPr bwMode="auto">
            <a:xfrm>
              <a:off x="3565223" y="4032243"/>
              <a:ext cx="211452" cy="151410"/>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Espace réservé du pied de page 4"/>
          <p:cNvSpPr txBox="1">
            <a:spLocks/>
          </p:cNvSpPr>
          <p:nvPr userDrawn="1"/>
        </p:nvSpPr>
        <p:spPr>
          <a:xfrm>
            <a:off x="1306589" y="3753715"/>
            <a:ext cx="2520000" cy="288000"/>
          </a:xfrm>
          <a:prstGeom prst="rect">
            <a:avLst/>
          </a:prstGeom>
        </p:spPr>
        <p:txBody>
          <a:bodyPr vert="horz" lIns="72000" tIns="36000" rIns="72000" bIns="36000" rtlCol="0" anchor="ctr"/>
          <a:lstStyle>
            <a:defPPr>
              <a:defRPr lang="fr-FR"/>
            </a:defPPr>
            <a:lvl1pPr marL="0" algn="r" defTabSz="914400" rtl="0" eaLnBrk="1" latinLnBrk="0" hangingPunct="1">
              <a:defRPr sz="1800" kern="1200">
                <a:solidFill>
                  <a:schemeClr val="bg1"/>
                </a:solidFill>
                <a:latin typeface="Segoe UI Semibold" panose="020B0702040204020203" pitchFamily="34" charset="0"/>
                <a:ea typeface="+mn-ea"/>
                <a:cs typeface="Segoe UI Semibold" panose="020B07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solidFill>
                  <a:srgbClr val="034EA2"/>
                </a:solidFill>
                <a:hlinkClick r:id="rId11"/>
              </a:rPr>
              <a:t>omedit.pdl@chu-nantes.fr</a:t>
            </a:r>
            <a:endParaRPr lang="fr-FR" sz="1400" dirty="0">
              <a:solidFill>
                <a:srgbClr val="034EA2"/>
              </a:solidFill>
            </a:endParaRPr>
          </a:p>
        </p:txBody>
      </p:sp>
      <p:sp>
        <p:nvSpPr>
          <p:cNvPr id="15" name="Title 1"/>
          <p:cNvSpPr>
            <a:spLocks noGrp="1"/>
          </p:cNvSpPr>
          <p:nvPr>
            <p:ph type="title" hasCustomPrompt="1"/>
          </p:nvPr>
        </p:nvSpPr>
        <p:spPr>
          <a:xfrm>
            <a:off x="420688" y="1280391"/>
            <a:ext cx="7886700" cy="821798"/>
          </a:xfrm>
        </p:spPr>
        <p:txBody>
          <a:bodyPr anchor="b">
            <a:normAutofit/>
          </a:bodyPr>
          <a:lstStyle>
            <a:lvl1pPr algn="l">
              <a:defRPr sz="4600" baseline="0"/>
            </a:lvl1pPr>
          </a:lstStyle>
          <a:p>
            <a:r>
              <a:rPr lang="fr-FR" dirty="0"/>
              <a:t>Merci de votre attention</a:t>
            </a:r>
            <a:endParaRPr lang="en-US" dirty="0"/>
          </a:p>
        </p:txBody>
      </p:sp>
      <p:sp>
        <p:nvSpPr>
          <p:cNvPr id="19" name="Text Placeholder 2"/>
          <p:cNvSpPr>
            <a:spLocks noGrp="1"/>
          </p:cNvSpPr>
          <p:nvPr>
            <p:ph type="body" idx="1" hasCustomPrompt="1"/>
          </p:nvPr>
        </p:nvSpPr>
        <p:spPr>
          <a:xfrm>
            <a:off x="420688" y="2209900"/>
            <a:ext cx="7886700" cy="575737"/>
          </a:xfrm>
        </p:spPr>
        <p:txBody>
          <a:bodyPr>
            <a:normAutofit/>
          </a:bodyPr>
          <a:lstStyle>
            <a:lvl1pPr marL="0" indent="0">
              <a:buFont typeface="Arial" panose="020B0604020202020204" pitchFamily="34" charset="0"/>
              <a:buNone/>
              <a:defRPr sz="2800" cap="small" baseline="0">
                <a:solidFill>
                  <a:srgbClr val="8DC63F"/>
                </a:solidFill>
                <a:latin typeface="Segoe UI Semibold" panose="020B0702040204020203" pitchFamily="34" charset="0"/>
                <a:cs typeface="Segoe UI Semibold" panose="020B070204020402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Ajouter du texte si nécessaire</a:t>
            </a:r>
          </a:p>
        </p:txBody>
      </p:sp>
      <p:pic>
        <p:nvPicPr>
          <p:cNvPr id="2" name="Image 1"/>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19159203">
            <a:off x="5019856" y="453679"/>
            <a:ext cx="661276" cy="257309"/>
          </a:xfrm>
          <a:prstGeom prst="rect">
            <a:avLst/>
          </a:prstGeom>
        </p:spPr>
      </p:pic>
      <p:pic>
        <p:nvPicPr>
          <p:cNvPr id="20" name="Image 19"/>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478409">
            <a:off x="7462232" y="580043"/>
            <a:ext cx="661276" cy="257309"/>
          </a:xfrm>
          <a:prstGeom prst="rect">
            <a:avLst/>
          </a:prstGeom>
        </p:spPr>
      </p:pic>
      <p:pic>
        <p:nvPicPr>
          <p:cNvPr id="21" name="Image 20"/>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2194940">
            <a:off x="6455052" y="643234"/>
            <a:ext cx="661276" cy="257309"/>
          </a:xfrm>
          <a:prstGeom prst="rect">
            <a:avLst/>
          </a:prstGeom>
        </p:spPr>
      </p:pic>
      <p:pic>
        <p:nvPicPr>
          <p:cNvPr id="22" name="Image 21"/>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9870244">
            <a:off x="8179950" y="1400812"/>
            <a:ext cx="661276" cy="257309"/>
          </a:xfrm>
          <a:prstGeom prst="rect">
            <a:avLst/>
          </a:prstGeom>
        </p:spPr>
      </p:pic>
      <p:pic>
        <p:nvPicPr>
          <p:cNvPr id="23" name="Image 22"/>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20014308">
            <a:off x="8170812" y="4586692"/>
            <a:ext cx="661276" cy="257309"/>
          </a:xfrm>
          <a:prstGeom prst="rect">
            <a:avLst/>
          </a:prstGeom>
        </p:spPr>
      </p:pic>
      <p:sp>
        <p:nvSpPr>
          <p:cNvPr id="4" name="Espace réservé pour une image  3"/>
          <p:cNvSpPr>
            <a:spLocks noGrp="1"/>
          </p:cNvSpPr>
          <p:nvPr>
            <p:ph type="pic" sz="quarter" idx="10" hasCustomPrompt="1"/>
          </p:nvPr>
        </p:nvSpPr>
        <p:spPr>
          <a:xfrm>
            <a:off x="4552246" y="3520410"/>
            <a:ext cx="2870200" cy="2791490"/>
          </a:xfrm>
        </p:spPr>
        <p:txBody>
          <a:bodyPr/>
          <a:lstStyle>
            <a:lvl1pPr>
              <a:defRPr/>
            </a:lvl1pPr>
          </a:lstStyle>
          <a:p>
            <a:r>
              <a:rPr lang="fr-FR" dirty="0"/>
              <a:t>Logo établissement</a:t>
            </a:r>
          </a:p>
        </p:txBody>
      </p:sp>
    </p:spTree>
    <p:extLst>
      <p:ext uri="{BB962C8B-B14F-4D97-AF65-F5344CB8AC3E}">
        <p14:creationId xmlns:p14="http://schemas.microsoft.com/office/powerpoint/2010/main" val="1999697422"/>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ordre du jour">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000" y="1138518"/>
            <a:ext cx="8496000" cy="4945482"/>
          </a:xfrm>
        </p:spPr>
        <p:txBody>
          <a:bodyPr anchor="ctr" anchorCtr="0">
            <a:normAutofit/>
          </a:bodyPr>
          <a:lstStyle>
            <a:lvl1pPr marL="457200" indent="-457200">
              <a:buFont typeface="+mj-lt"/>
              <a:buAutoNum type="arabicPeriod"/>
              <a:defRPr sz="2000">
                <a:solidFill>
                  <a:schemeClr val="tx1"/>
                </a:solidFill>
              </a:defRPr>
            </a:lvl1pPr>
          </a:lstStyle>
          <a:p>
            <a:pPr lvl="0"/>
            <a:r>
              <a:rPr lang="fr-FR" dirty="0"/>
              <a:t>Modifier les styles du texte du masque</a:t>
            </a:r>
          </a:p>
        </p:txBody>
      </p:sp>
      <p:sp>
        <p:nvSpPr>
          <p:cNvPr id="5" name="Footer Placeholder 4"/>
          <p:cNvSpPr>
            <a:spLocks noGrp="1"/>
          </p:cNvSpPr>
          <p:nvPr>
            <p:ph type="ftr" sz="quarter" idx="11"/>
          </p:nvPr>
        </p:nvSpPr>
        <p:spPr/>
        <p:txBody>
          <a:bodyPr/>
          <a:lstStyle/>
          <a:p>
            <a:r>
              <a:rPr lang="fr-FR"/>
              <a:t>titre de la présentation</a:t>
            </a:r>
            <a:endParaRPr lang="fr-FR" dirty="0"/>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dirty="0"/>
          </a:p>
        </p:txBody>
      </p:sp>
      <p:cxnSp>
        <p:nvCxnSpPr>
          <p:cNvPr id="10" name="Connecteur droit 9"/>
          <p:cNvCxnSpPr/>
          <p:nvPr userDrawn="1"/>
        </p:nvCxnSpPr>
        <p:spPr>
          <a:xfrm>
            <a:off x="3611664" y="898169"/>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title" hasCustomPrompt="1"/>
          </p:nvPr>
        </p:nvSpPr>
        <p:spPr>
          <a:xfrm>
            <a:off x="468000" y="160951"/>
            <a:ext cx="8496000" cy="654838"/>
          </a:xfrm>
        </p:spPr>
        <p:txBody>
          <a:bodyPr/>
          <a:lstStyle>
            <a:lvl1pPr>
              <a:defRPr/>
            </a:lvl1pPr>
          </a:lstStyle>
          <a:p>
            <a:r>
              <a:rPr lang="fr-FR" dirty="0"/>
              <a:t>Ordre du jour</a:t>
            </a:r>
            <a:endParaRPr lang="en-US" dirty="0"/>
          </a:p>
        </p:txBody>
      </p:sp>
    </p:spTree>
    <p:extLst>
      <p:ext uri="{BB962C8B-B14F-4D97-AF65-F5344CB8AC3E}">
        <p14:creationId xmlns:p14="http://schemas.microsoft.com/office/powerpoint/2010/main" val="937278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ntenu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t" anchorCtr="0"/>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5" name="Footer Placeholder 4"/>
          <p:cNvSpPr>
            <a:spLocks noGrp="1"/>
          </p:cNvSpPr>
          <p:nvPr>
            <p:ph type="ftr" sz="quarter" idx="11"/>
          </p:nvPr>
        </p:nvSpPr>
        <p:spPr/>
        <p:txBody>
          <a:bodyPr/>
          <a:lstStyle/>
          <a:p>
            <a:r>
              <a:rPr lang="fr-FR"/>
              <a:t>titre de la présentation</a:t>
            </a:r>
            <a:endParaRPr lang="fr-FR" dirty="0"/>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dirty="0"/>
          </a:p>
        </p:txBody>
      </p:sp>
      <p:cxnSp>
        <p:nvCxnSpPr>
          <p:cNvPr id="10" name="Connecteur droit 9"/>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title"/>
          </p:nvPr>
        </p:nvSpPr>
        <p:spPr>
          <a:xfrm>
            <a:off x="468000" y="160950"/>
            <a:ext cx="8496000" cy="964141"/>
          </a:xfrm>
        </p:spPr>
        <p:txBody>
          <a:bodyPr/>
          <a:lstStyle/>
          <a:p>
            <a:r>
              <a:rPr lang="fr-FR" dirty="0"/>
              <a:t>Modifiez le style du titre</a:t>
            </a:r>
            <a:endParaRPr lang="en-US" dirty="0"/>
          </a:p>
        </p:txBody>
      </p:sp>
    </p:spTree>
    <p:extLst>
      <p:ext uri="{BB962C8B-B14F-4D97-AF65-F5344CB8AC3E}">
        <p14:creationId xmlns:p14="http://schemas.microsoft.com/office/powerpoint/2010/main" val="32450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599669"/>
            <a:ext cx="7886700" cy="1372131"/>
          </a:xfrm>
        </p:spPr>
        <p:txBody>
          <a:bodyPr anchor="b">
            <a:normAutofit/>
          </a:bodyPr>
          <a:lstStyle>
            <a:lvl1pPr algn="l">
              <a:defRPr sz="4000"/>
            </a:lvl1pPr>
          </a:lstStyle>
          <a:p>
            <a:r>
              <a:rPr lang="fr-FR" dirty="0"/>
              <a:t>Modifiez le style du titre</a:t>
            </a:r>
            <a:endParaRPr lang="en-US" dirty="0"/>
          </a:p>
        </p:txBody>
      </p:sp>
      <p:sp>
        <p:nvSpPr>
          <p:cNvPr id="3" name="Text Placeholder 2"/>
          <p:cNvSpPr>
            <a:spLocks noGrp="1"/>
          </p:cNvSpPr>
          <p:nvPr>
            <p:ph type="body" idx="1"/>
          </p:nvPr>
        </p:nvSpPr>
        <p:spPr>
          <a:xfrm>
            <a:off x="623888" y="3112477"/>
            <a:ext cx="7886700" cy="2551719"/>
          </a:xfrm>
        </p:spPr>
        <p:txBody>
          <a:bodyPr>
            <a:normAutofit/>
          </a:bodyPr>
          <a:lstStyle>
            <a:lvl1pPr marL="342900" indent="-342900">
              <a:buFont typeface="Arial" panose="020B0604020202020204" pitchFamily="34" charset="0"/>
              <a:buChar char="•"/>
              <a:defRPr sz="2200" baseline="0">
                <a:solidFill>
                  <a:srgbClr val="8DC63F"/>
                </a:solidFill>
                <a:latin typeface="Segoe UI Semibold" panose="020B0702040204020203" pitchFamily="34" charset="0"/>
                <a:cs typeface="Segoe UI Semibold" panose="020B070204020402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Modifier les styles du texte du masque</a:t>
            </a:r>
          </a:p>
        </p:txBody>
      </p:sp>
      <p:sp>
        <p:nvSpPr>
          <p:cNvPr id="5" name="Footer Placeholder 4"/>
          <p:cNvSpPr>
            <a:spLocks noGrp="1"/>
          </p:cNvSpPr>
          <p:nvPr>
            <p:ph type="ftr" sz="quarter" idx="11"/>
          </p:nvPr>
        </p:nvSpPr>
        <p:spPr/>
        <p:txBody>
          <a:bodyPr/>
          <a:lstStyle/>
          <a:p>
            <a:r>
              <a:rPr lang="fr-FR"/>
              <a:t>titre de la présentation</a:t>
            </a:r>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a:p>
        </p:txBody>
      </p:sp>
    </p:spTree>
    <p:extLst>
      <p:ext uri="{BB962C8B-B14F-4D97-AF65-F5344CB8AC3E}">
        <p14:creationId xmlns:p14="http://schemas.microsoft.com/office/powerpoint/2010/main" val="549805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u 2">
    <p:spTree>
      <p:nvGrpSpPr>
        <p:cNvPr id="1" name=""/>
        <p:cNvGrpSpPr/>
        <p:nvPr/>
      </p:nvGrpSpPr>
      <p:grpSpPr>
        <a:xfrm>
          <a:off x="0" y="0"/>
          <a:ext cx="0" cy="0"/>
          <a:chOff x="0" y="0"/>
          <a:chExt cx="0" cy="0"/>
        </a:xfrm>
      </p:grpSpPr>
      <p:sp>
        <p:nvSpPr>
          <p:cNvPr id="13" name="Content Placeholder 2"/>
          <p:cNvSpPr>
            <a:spLocks noGrp="1"/>
          </p:cNvSpPr>
          <p:nvPr>
            <p:ph idx="17"/>
          </p:nvPr>
        </p:nvSpPr>
        <p:spPr>
          <a:xfrm>
            <a:off x="468000" y="2760133"/>
            <a:ext cx="8496000" cy="3326902"/>
          </a:xfrm>
        </p:spPr>
        <p:txBody>
          <a:bodyPr anchor="t" anchorCtr="0"/>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2" name="Title 1"/>
          <p:cNvSpPr>
            <a:spLocks noGrp="1"/>
          </p:cNvSpPr>
          <p:nvPr>
            <p:ph type="title"/>
          </p:nvPr>
        </p:nvSpPr>
        <p:spPr/>
        <p:txBody>
          <a:bodyPr/>
          <a:lstStyle/>
          <a:p>
            <a:r>
              <a:rPr lang="fr-FR" dirty="0"/>
              <a:t>Modifiez le style du titre</a:t>
            </a:r>
            <a:endParaRPr lang="en-US" dirty="0"/>
          </a:p>
        </p:txBody>
      </p:sp>
      <p:sp>
        <p:nvSpPr>
          <p:cNvPr id="3" name="Content Placeholder 2"/>
          <p:cNvSpPr>
            <a:spLocks noGrp="1"/>
          </p:cNvSpPr>
          <p:nvPr>
            <p:ph idx="1" hasCustomPrompt="1"/>
          </p:nvPr>
        </p:nvSpPr>
        <p:spPr>
          <a:xfrm>
            <a:off x="468000" y="1404002"/>
            <a:ext cx="8496000" cy="1218470"/>
          </a:xfrm>
          <a:solidFill>
            <a:schemeClr val="bg2">
              <a:lumMod val="90000"/>
            </a:schemeClr>
          </a:solidFill>
        </p:spPr>
        <p:txBody>
          <a:bodyPr anchor="ctr" anchorCtr="0"/>
          <a:lstStyle>
            <a:lvl2pPr>
              <a:defRPr>
                <a:solidFill>
                  <a:srgbClr val="034EA2"/>
                </a:solidFill>
              </a:defRPr>
            </a:lvl2pPr>
            <a:lvl3pPr marL="93663" indent="0">
              <a:buFont typeface="Arial" panose="020B0604020202020204" pitchFamily="34" charset="0"/>
              <a:buNone/>
              <a:defRPr>
                <a:solidFill>
                  <a:srgbClr val="034EA2"/>
                </a:solidFill>
              </a:defRPr>
            </a:lvl3pPr>
            <a:lvl4pPr marL="719138" indent="-228600">
              <a:defRPr>
                <a:solidFill>
                  <a:srgbClr val="034EA2"/>
                </a:solidFill>
              </a:defRPr>
            </a:lvl4pPr>
            <a:lvl5pPr marL="982663" indent="-228600">
              <a:defRPr>
                <a:solidFill>
                  <a:srgbClr val="034EA2"/>
                </a:solidFill>
              </a:defRPr>
            </a:lvl5pPr>
          </a:lstStyle>
          <a:p>
            <a:pPr lvl="2"/>
            <a:r>
              <a:rPr lang="fr-FR" dirty="0"/>
              <a:t>Cliquez pour ajouter du texte</a:t>
            </a:r>
          </a:p>
        </p:txBody>
      </p:sp>
      <p:sp>
        <p:nvSpPr>
          <p:cNvPr id="5" name="Footer Placeholder 4"/>
          <p:cNvSpPr>
            <a:spLocks noGrp="1"/>
          </p:cNvSpPr>
          <p:nvPr>
            <p:ph type="ftr" sz="quarter" idx="11"/>
          </p:nvPr>
        </p:nvSpPr>
        <p:spPr/>
        <p:txBody>
          <a:bodyPr/>
          <a:lstStyle/>
          <a:p>
            <a:r>
              <a:rPr lang="fr-FR"/>
              <a:t>titre de la présentation</a:t>
            </a:r>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a:p>
        </p:txBody>
      </p:sp>
      <p:cxnSp>
        <p:nvCxnSpPr>
          <p:cNvPr id="8" name="Connecteur droit 7"/>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82970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u et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Modifiez le style du titre</a:t>
            </a:r>
            <a:endParaRPr lang="en-US" dirty="0"/>
          </a:p>
        </p:txBody>
      </p:sp>
      <p:sp>
        <p:nvSpPr>
          <p:cNvPr id="3" name="Content Placeholder 2"/>
          <p:cNvSpPr>
            <a:spLocks noGrp="1"/>
          </p:cNvSpPr>
          <p:nvPr>
            <p:ph idx="1"/>
          </p:nvPr>
        </p:nvSpPr>
        <p:spPr>
          <a:xfrm>
            <a:off x="467999" y="1404000"/>
            <a:ext cx="4680000" cy="4680000"/>
          </a:xfrm>
        </p:spPr>
        <p:txBody>
          <a:bodyPr anchor="t" anchorCtr="0"/>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5" name="Footer Placeholder 4"/>
          <p:cNvSpPr>
            <a:spLocks noGrp="1"/>
          </p:cNvSpPr>
          <p:nvPr>
            <p:ph type="ftr" sz="quarter" idx="11"/>
          </p:nvPr>
        </p:nvSpPr>
        <p:spPr/>
        <p:txBody>
          <a:bodyPr/>
          <a:lstStyle/>
          <a:p>
            <a:r>
              <a:rPr lang="fr-FR"/>
              <a:t>titre de la présentation</a:t>
            </a:r>
          </a:p>
        </p:txBody>
      </p:sp>
      <p:sp>
        <p:nvSpPr>
          <p:cNvPr id="6" name="Slide Number Placeholder 5"/>
          <p:cNvSpPr>
            <a:spLocks noGrp="1"/>
          </p:cNvSpPr>
          <p:nvPr>
            <p:ph type="sldNum" sz="quarter" idx="12"/>
          </p:nvPr>
        </p:nvSpPr>
        <p:spPr/>
        <p:txBody>
          <a:bodyPr/>
          <a:lstStyle/>
          <a:p>
            <a:fld id="{D0A4AE8C-A5EC-46C3-B8CF-3DC08DAAD9BE}" type="slidenum">
              <a:rPr lang="fr-FR" smtClean="0"/>
              <a:t>‹N°›</a:t>
            </a:fld>
            <a:endParaRPr lang="fr-FR"/>
          </a:p>
        </p:txBody>
      </p:sp>
      <p:cxnSp>
        <p:nvCxnSpPr>
          <p:cNvPr id="7" name="Connecteur droit 6"/>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7700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Modifiez le style du titre</a:t>
            </a:r>
            <a:endParaRPr lang="en-US" dirty="0"/>
          </a:p>
        </p:txBody>
      </p:sp>
      <p:sp>
        <p:nvSpPr>
          <p:cNvPr id="3" name="Content Placeholder 2"/>
          <p:cNvSpPr>
            <a:spLocks noGrp="1"/>
          </p:cNvSpPr>
          <p:nvPr>
            <p:ph sz="half" idx="1"/>
          </p:nvPr>
        </p:nvSpPr>
        <p:spPr>
          <a:xfrm>
            <a:off x="468000" y="1404000"/>
            <a:ext cx="4176000" cy="4680000"/>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Content Placeholder 3"/>
          <p:cNvSpPr>
            <a:spLocks noGrp="1"/>
          </p:cNvSpPr>
          <p:nvPr>
            <p:ph sz="half" idx="2"/>
          </p:nvPr>
        </p:nvSpPr>
        <p:spPr>
          <a:xfrm>
            <a:off x="4752000" y="1404000"/>
            <a:ext cx="4176000" cy="46800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6" name="Footer Placeholder 5"/>
          <p:cNvSpPr>
            <a:spLocks noGrp="1"/>
          </p:cNvSpPr>
          <p:nvPr>
            <p:ph type="ftr" sz="quarter" idx="11"/>
          </p:nvPr>
        </p:nvSpPr>
        <p:spPr/>
        <p:txBody>
          <a:bodyPr/>
          <a:lstStyle/>
          <a:p>
            <a:r>
              <a:rPr lang="fr-FR"/>
              <a:t>titre de la présentation</a:t>
            </a:r>
          </a:p>
        </p:txBody>
      </p:sp>
      <p:sp>
        <p:nvSpPr>
          <p:cNvPr id="7" name="Slide Number Placeholder 6"/>
          <p:cNvSpPr>
            <a:spLocks noGrp="1"/>
          </p:cNvSpPr>
          <p:nvPr>
            <p:ph type="sldNum" sz="quarter" idx="12"/>
          </p:nvPr>
        </p:nvSpPr>
        <p:spPr/>
        <p:txBody>
          <a:bodyPr/>
          <a:lstStyle/>
          <a:p>
            <a:fld id="{D0A4AE8C-A5EC-46C3-B8CF-3DC08DAAD9BE}" type="slidenum">
              <a:rPr lang="fr-FR" smtClean="0"/>
              <a:t>‹N°›</a:t>
            </a:fld>
            <a:endParaRPr lang="fr-FR"/>
          </a:p>
        </p:txBody>
      </p:sp>
      <p:cxnSp>
        <p:nvCxnSpPr>
          <p:cNvPr id="8" name="Connecteur droit 7"/>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1191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68000" y="1404000"/>
            <a:ext cx="4176000"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468000" y="2268000"/>
            <a:ext cx="4176000" cy="3816000"/>
          </a:xfrm>
        </p:spPr>
        <p:txBody>
          <a:bodyPr>
            <a:normAutofit/>
          </a:bodyPr>
          <a:lstStyle>
            <a:lvl1pPr>
              <a:defRPr sz="2000"/>
            </a:lvl1pPr>
            <a:lvl2pPr>
              <a:defRPr sz="2000"/>
            </a:lvl2pPr>
            <a:lvl3pPr>
              <a:defRPr sz="1800"/>
            </a:lvl3pPr>
            <a:lvl4pPr>
              <a:defRPr sz="1400"/>
            </a:lvl4pPr>
            <a:lvl5pPr>
              <a:defRPr sz="1400"/>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5" name="Text Placeholder 4"/>
          <p:cNvSpPr>
            <a:spLocks noGrp="1"/>
          </p:cNvSpPr>
          <p:nvPr>
            <p:ph type="body" sz="quarter" idx="3"/>
          </p:nvPr>
        </p:nvSpPr>
        <p:spPr>
          <a:xfrm>
            <a:off x="4752000" y="1404000"/>
            <a:ext cx="4176000"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Modifier les styles du texte du masque</a:t>
            </a:r>
          </a:p>
        </p:txBody>
      </p:sp>
      <p:sp>
        <p:nvSpPr>
          <p:cNvPr id="6" name="Content Placeholder 5"/>
          <p:cNvSpPr>
            <a:spLocks noGrp="1"/>
          </p:cNvSpPr>
          <p:nvPr>
            <p:ph sz="quarter" idx="4"/>
          </p:nvPr>
        </p:nvSpPr>
        <p:spPr>
          <a:xfrm>
            <a:off x="4752000" y="2268000"/>
            <a:ext cx="4176000" cy="3816000"/>
          </a:xfrm>
        </p:spPr>
        <p:txBody>
          <a:bodyPr>
            <a:normAutofit/>
          </a:bodyPr>
          <a:lstStyle>
            <a:lvl1pPr>
              <a:defRPr sz="2000"/>
            </a:lvl1pPr>
            <a:lvl2pPr>
              <a:defRPr sz="2000"/>
            </a:lvl2pPr>
            <a:lvl3pPr>
              <a:defRPr sz="1800"/>
            </a:lvl3pPr>
            <a:lvl4pPr>
              <a:defRPr sz="1400"/>
            </a:lvl4pPr>
            <a:lvl5pPr>
              <a:defRPr sz="1400"/>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8" name="Footer Placeholder 7"/>
          <p:cNvSpPr>
            <a:spLocks noGrp="1"/>
          </p:cNvSpPr>
          <p:nvPr>
            <p:ph type="ftr" sz="quarter" idx="11"/>
          </p:nvPr>
        </p:nvSpPr>
        <p:spPr/>
        <p:txBody>
          <a:bodyPr/>
          <a:lstStyle/>
          <a:p>
            <a:r>
              <a:rPr lang="fr-FR"/>
              <a:t>titre de la présentation</a:t>
            </a:r>
          </a:p>
        </p:txBody>
      </p:sp>
      <p:sp>
        <p:nvSpPr>
          <p:cNvPr id="9" name="Slide Number Placeholder 8"/>
          <p:cNvSpPr>
            <a:spLocks noGrp="1"/>
          </p:cNvSpPr>
          <p:nvPr>
            <p:ph type="sldNum" sz="quarter" idx="12"/>
          </p:nvPr>
        </p:nvSpPr>
        <p:spPr/>
        <p:txBody>
          <a:bodyPr/>
          <a:lstStyle/>
          <a:p>
            <a:fld id="{D0A4AE8C-A5EC-46C3-B8CF-3DC08DAAD9BE}" type="slidenum">
              <a:rPr lang="fr-FR" smtClean="0"/>
              <a:t>‹N°›</a:t>
            </a:fld>
            <a:endParaRPr lang="fr-FR"/>
          </a:p>
        </p:txBody>
      </p:sp>
      <p:sp>
        <p:nvSpPr>
          <p:cNvPr id="10" name="Title 1"/>
          <p:cNvSpPr>
            <a:spLocks noGrp="1"/>
          </p:cNvSpPr>
          <p:nvPr>
            <p:ph type="title"/>
          </p:nvPr>
        </p:nvSpPr>
        <p:spPr>
          <a:xfrm>
            <a:off x="468000" y="160950"/>
            <a:ext cx="8496000" cy="964141"/>
          </a:xfrm>
        </p:spPr>
        <p:txBody>
          <a:bodyPr/>
          <a:lstStyle/>
          <a:p>
            <a:r>
              <a:rPr lang="fr-FR" dirty="0"/>
              <a:t>Modifiez le style du titre</a:t>
            </a:r>
            <a:endParaRPr lang="en-US" dirty="0"/>
          </a:p>
        </p:txBody>
      </p:sp>
      <p:cxnSp>
        <p:nvCxnSpPr>
          <p:cNvPr id="11" name="Connecteur droit 10"/>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0581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fr-FR"/>
              <a:t>titre de la présentation</a:t>
            </a:r>
          </a:p>
        </p:txBody>
      </p:sp>
      <p:sp>
        <p:nvSpPr>
          <p:cNvPr id="5" name="Slide Number Placeholder 4"/>
          <p:cNvSpPr>
            <a:spLocks noGrp="1"/>
          </p:cNvSpPr>
          <p:nvPr>
            <p:ph type="sldNum" sz="quarter" idx="12"/>
          </p:nvPr>
        </p:nvSpPr>
        <p:spPr/>
        <p:txBody>
          <a:bodyPr/>
          <a:lstStyle/>
          <a:p>
            <a:fld id="{D0A4AE8C-A5EC-46C3-B8CF-3DC08DAAD9BE}" type="slidenum">
              <a:rPr lang="fr-FR" smtClean="0"/>
              <a:t>‹N°›</a:t>
            </a:fld>
            <a:endParaRPr lang="fr-FR"/>
          </a:p>
        </p:txBody>
      </p:sp>
      <p:sp>
        <p:nvSpPr>
          <p:cNvPr id="6" name="Title 1"/>
          <p:cNvSpPr>
            <a:spLocks noGrp="1"/>
          </p:cNvSpPr>
          <p:nvPr>
            <p:ph type="title"/>
          </p:nvPr>
        </p:nvSpPr>
        <p:spPr>
          <a:xfrm>
            <a:off x="468000" y="160950"/>
            <a:ext cx="8496000" cy="964141"/>
          </a:xfrm>
        </p:spPr>
        <p:txBody>
          <a:bodyPr/>
          <a:lstStyle/>
          <a:p>
            <a:r>
              <a:rPr lang="fr-FR" dirty="0"/>
              <a:t>Modifiez le style du titre</a:t>
            </a:r>
            <a:endParaRPr lang="en-US" dirty="0"/>
          </a:p>
        </p:txBody>
      </p:sp>
      <p:cxnSp>
        <p:nvCxnSpPr>
          <p:cNvPr id="7" name="Connecteur droit 6"/>
          <p:cNvCxnSpPr/>
          <p:nvPr userDrawn="1"/>
        </p:nvCxnSpPr>
        <p:spPr>
          <a:xfrm>
            <a:off x="3611664" y="1229866"/>
            <a:ext cx="2160000" cy="1141"/>
          </a:xfrm>
          <a:prstGeom prst="line">
            <a:avLst/>
          </a:prstGeom>
          <a:ln w="57150" cap="rnd">
            <a:solidFill>
              <a:srgbClr val="8DC63F"/>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8611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160950"/>
            <a:ext cx="8496000" cy="964141"/>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468000" y="1404000"/>
            <a:ext cx="8496000" cy="4680000"/>
          </a:xfrm>
          <a:prstGeom prst="rect">
            <a:avLst/>
          </a:prstGeom>
        </p:spPr>
        <p:txBody>
          <a:bodyPr vert="horz" lIns="91440" tIns="108000" rIns="91440" bIns="108000" rtlCol="0">
            <a:normAutofit/>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5" name="Footer Placeholder 4"/>
          <p:cNvSpPr>
            <a:spLocks noGrp="1"/>
          </p:cNvSpPr>
          <p:nvPr>
            <p:ph type="ftr" sz="quarter" idx="3"/>
          </p:nvPr>
        </p:nvSpPr>
        <p:spPr>
          <a:xfrm>
            <a:off x="1837267" y="6356351"/>
            <a:ext cx="6096000" cy="324000"/>
          </a:xfrm>
          <a:prstGeom prst="rect">
            <a:avLst/>
          </a:prstGeom>
        </p:spPr>
        <p:txBody>
          <a:bodyPr vert="horz" lIns="91440" tIns="45720" rIns="91440" bIns="45720" rtlCol="0" anchor="ctr"/>
          <a:lstStyle>
            <a:lvl1pPr algn="ctr">
              <a:defRPr sz="1200">
                <a:solidFill>
                  <a:schemeClr val="bg1"/>
                </a:solidFill>
                <a:latin typeface="Segoe UI Semibold" panose="020B0702040204020203" pitchFamily="34" charset="0"/>
                <a:cs typeface="Segoe UI Semibold" panose="020B0702040204020203" pitchFamily="34" charset="0"/>
              </a:defRPr>
            </a:lvl1pPr>
          </a:lstStyle>
          <a:p>
            <a:r>
              <a:rPr lang="fr-FR"/>
              <a:t>titre de la présentation</a:t>
            </a:r>
            <a:endParaRPr lang="fr-FR" dirty="0"/>
          </a:p>
        </p:txBody>
      </p:sp>
      <p:sp>
        <p:nvSpPr>
          <p:cNvPr id="6" name="Slide Number Placeholder 5"/>
          <p:cNvSpPr>
            <a:spLocks noGrp="1"/>
          </p:cNvSpPr>
          <p:nvPr>
            <p:ph type="sldNum" sz="quarter" idx="4"/>
          </p:nvPr>
        </p:nvSpPr>
        <p:spPr>
          <a:xfrm>
            <a:off x="8218917" y="6356349"/>
            <a:ext cx="709083" cy="324000"/>
          </a:xfrm>
          <a:prstGeom prst="rect">
            <a:avLst/>
          </a:prstGeom>
        </p:spPr>
        <p:txBody>
          <a:bodyPr vert="horz" lIns="91440" tIns="45720" rIns="91440" bIns="45720" rtlCol="0" anchor="ctr"/>
          <a:lstStyle>
            <a:lvl1pPr algn="r">
              <a:defRPr sz="1200">
                <a:solidFill>
                  <a:schemeClr val="bg1"/>
                </a:solidFill>
                <a:latin typeface="Segoe UI Semibold" panose="020B0702040204020203" pitchFamily="34" charset="0"/>
                <a:cs typeface="Segoe UI Semibold" panose="020B0702040204020203" pitchFamily="34" charset="0"/>
              </a:defRPr>
            </a:lvl1pPr>
          </a:lstStyle>
          <a:p>
            <a:fld id="{E7DCDA1B-DE39-4579-9B25-4DA4645C3BB9}" type="slidenum">
              <a:rPr lang="fr-FR" smtClean="0"/>
              <a:pPr/>
              <a:t>‹N°›</a:t>
            </a:fld>
            <a:endParaRPr lang="fr-FR" dirty="0"/>
          </a:p>
        </p:txBody>
      </p:sp>
    </p:spTree>
    <p:extLst>
      <p:ext uri="{BB962C8B-B14F-4D97-AF65-F5344CB8AC3E}">
        <p14:creationId xmlns:p14="http://schemas.microsoft.com/office/powerpoint/2010/main" val="3869190832"/>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62" r:id="rId3"/>
    <p:sldLayoutId id="2147483663" r:id="rId4"/>
    <p:sldLayoutId id="2147483672" r:id="rId5"/>
    <p:sldLayoutId id="2147483673" r:id="rId6"/>
    <p:sldLayoutId id="2147483664" r:id="rId7"/>
    <p:sldLayoutId id="2147483665" r:id="rId8"/>
    <p:sldLayoutId id="2147483666" r:id="rId9"/>
    <p:sldLayoutId id="2147483667" r:id="rId10"/>
    <p:sldLayoutId id="2147483671" r:id="rId11"/>
  </p:sldLayoutIdLst>
  <p:hf hdr="0" dt="0"/>
  <p:txStyles>
    <p:titleStyle>
      <a:lvl1pPr algn="ctr" defTabSz="914400" rtl="0" eaLnBrk="1" latinLnBrk="0" hangingPunct="1">
        <a:lnSpc>
          <a:spcPct val="90000"/>
        </a:lnSpc>
        <a:spcBef>
          <a:spcPct val="0"/>
        </a:spcBef>
        <a:buNone/>
        <a:defRPr sz="3600" kern="1200" cap="small" spc="-60" baseline="0">
          <a:solidFill>
            <a:srgbClr val="034EA2"/>
          </a:solidFill>
          <a:latin typeface="Segoe UI Semibold" panose="020B0702040204020203" pitchFamily="34" charset="0"/>
          <a:ea typeface="+mj-ea"/>
          <a:cs typeface="Segoe UI Semibold" panose="020B0702040204020203" pitchFamily="34" charset="0"/>
        </a:defRPr>
      </a:lvl1pPr>
    </p:titleStyle>
    <p:bodyStyle>
      <a:lvl1pPr marL="273050" indent="-273050" algn="l" defTabSz="792000" rtl="0" eaLnBrk="1" latinLnBrk="0" hangingPunct="1">
        <a:lnSpc>
          <a:spcPct val="100000"/>
        </a:lnSpc>
        <a:spcBef>
          <a:spcPts val="600"/>
        </a:spcBef>
        <a:spcAft>
          <a:spcPts val="600"/>
        </a:spcAft>
        <a:buFont typeface="Arial" panose="020B0604020202020204" pitchFamily="34" charset="0"/>
        <a:buChar char="•"/>
        <a:defRPr sz="2000" b="1" kern="1200" spc="-40" baseline="0">
          <a:solidFill>
            <a:srgbClr val="034EA2"/>
          </a:solidFill>
          <a:latin typeface="Segoe UI Emoji" panose="020B0502040204020203" pitchFamily="34" charset="0"/>
          <a:ea typeface="Segoe UI Emoji" panose="020B0502040204020203" pitchFamily="34" charset="0"/>
          <a:cs typeface="+mn-cs"/>
        </a:defRPr>
      </a:lvl1pPr>
      <a:lvl2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1" kern="1200" spc="-40" baseline="0">
          <a:solidFill>
            <a:schemeClr val="tx1"/>
          </a:solidFill>
          <a:latin typeface="Segoe UI Emoji" panose="020B0502040204020203" pitchFamily="34" charset="0"/>
          <a:ea typeface="Segoe UI Emoji" panose="020B0502040204020203" pitchFamily="34" charset="0"/>
          <a:cs typeface="+mn-cs"/>
        </a:defRPr>
      </a:lvl2pPr>
      <a:lvl3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0" kern="1200" spc="-40" baseline="0">
          <a:solidFill>
            <a:schemeClr val="tx1"/>
          </a:solidFill>
          <a:latin typeface="Segoe UI Emoji" panose="020B0502040204020203" pitchFamily="34" charset="0"/>
          <a:ea typeface="Segoe UI Emoji" panose="020B0502040204020203" pitchFamily="34" charset="0"/>
          <a:cs typeface="+mn-cs"/>
        </a:defRPr>
      </a:lvl3pPr>
      <a:lvl4pPr marL="982663" indent="-228600" algn="l" defTabSz="914400" rtl="0" eaLnBrk="1" latinLnBrk="0" hangingPunct="1">
        <a:lnSpc>
          <a:spcPct val="100000"/>
        </a:lnSpc>
        <a:spcBef>
          <a:spcPts val="400"/>
        </a:spcBef>
        <a:spcAft>
          <a:spcPts val="400"/>
        </a:spcAft>
        <a:buFont typeface="Arial" panose="020B0604020202020204" pitchFamily="34" charset="0"/>
        <a:buChar char="•"/>
        <a:tabLst>
          <a:tab pos="1252538" algn="l"/>
        </a:tabLst>
        <a:defRPr sz="1600" kern="1200" spc="-40" baseline="0">
          <a:solidFill>
            <a:schemeClr val="tx1"/>
          </a:solidFill>
          <a:latin typeface="Segoe UI Emoji" panose="020B0502040204020203" pitchFamily="34" charset="0"/>
          <a:ea typeface="Segoe UI Emoji" panose="020B0502040204020203" pitchFamily="34" charset="0"/>
          <a:cs typeface="+mn-cs"/>
        </a:defRPr>
      </a:lvl4pPr>
      <a:lvl5pPr marL="1439863" indent="-228600" algn="l" defTabSz="914400" rtl="0" eaLnBrk="1" latinLnBrk="0" hangingPunct="1">
        <a:lnSpc>
          <a:spcPct val="100000"/>
        </a:lnSpc>
        <a:spcBef>
          <a:spcPts val="400"/>
        </a:spcBef>
        <a:spcAft>
          <a:spcPts val="400"/>
        </a:spcAft>
        <a:buFont typeface="Arial" panose="020B0604020202020204" pitchFamily="34" charset="0"/>
        <a:buChar char="•"/>
        <a:defRPr sz="16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3.xml"/><Relationship Id="rId7" Type="http://schemas.microsoft.com/office/2007/relationships/hdphoto" Target="../media/hdphoto2.wdp"/><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12.png"/><Relationship Id="rId11" Type="http://schemas.microsoft.com/office/2007/relationships/hdphoto" Target="../media/hdphoto4.wdp"/><Relationship Id="rId5" Type="http://schemas.openxmlformats.org/officeDocument/2006/relationships/image" Target="../media/image11.png"/><Relationship Id="rId10" Type="http://schemas.openxmlformats.org/officeDocument/2006/relationships/image" Target="../media/image14.png"/><Relationship Id="rId4" Type="http://schemas.openxmlformats.org/officeDocument/2006/relationships/image" Target="../media/image10.png"/><Relationship Id="rId9"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tags" Target="../tags/tag3.xml"/><Relationship Id="rId6" Type="http://schemas.openxmlformats.org/officeDocument/2006/relationships/image" Target="../media/image16.png"/><Relationship Id="rId5" Type="http://schemas.microsoft.com/office/2007/relationships/hdphoto" Target="../media/hdphoto2.wdp"/><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8.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microsoft.com/office/2007/relationships/hdphoto" Target="../media/hdphoto5.wdp"/><Relationship Id="rId5" Type="http://schemas.openxmlformats.org/officeDocument/2006/relationships/image" Target="../media/image20.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7.xml"/><Relationship Id="rId16" Type="http://schemas.microsoft.com/office/2007/relationships/hdphoto" Target="../media/hdphoto7.wdp"/><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9.xml"/><Relationship Id="rId16"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5" Type="http://schemas.openxmlformats.org/officeDocument/2006/relationships/image" Target="../media/image4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
          <p:cNvSpPr>
            <a:spLocks noGrp="1"/>
          </p:cNvSpPr>
          <p:nvPr>
            <p:ph type="ctrTitle"/>
          </p:nvPr>
        </p:nvSpPr>
        <p:spPr>
          <a:xfrm>
            <a:off x="974725" y="1512454"/>
            <a:ext cx="7915275" cy="1706563"/>
          </a:xfrm>
        </p:spPr>
        <p:txBody>
          <a:bodyPr/>
          <a:lstStyle/>
          <a:p>
            <a:r>
              <a:rPr lang="fr-FR" sz="5400" dirty="0"/>
              <a:t>Escape Game</a:t>
            </a:r>
          </a:p>
        </p:txBody>
      </p:sp>
      <p:sp>
        <p:nvSpPr>
          <p:cNvPr id="14" name="Sous-titre 2"/>
          <p:cNvSpPr>
            <a:spLocks noGrp="1"/>
          </p:cNvSpPr>
          <p:nvPr>
            <p:ph type="subTitle" idx="1"/>
          </p:nvPr>
        </p:nvSpPr>
        <p:spPr>
          <a:xfrm>
            <a:off x="1508126" y="3311093"/>
            <a:ext cx="6858000" cy="1240241"/>
          </a:xfrm>
        </p:spPr>
        <p:txBody>
          <a:bodyPr>
            <a:normAutofit/>
          </a:bodyPr>
          <a:lstStyle/>
          <a:p>
            <a:r>
              <a:rPr lang="fr-FR" sz="3200" dirty="0"/>
              <a:t>Never Events ENIGMA</a:t>
            </a:r>
          </a:p>
        </p:txBody>
      </p:sp>
      <p:pic>
        <p:nvPicPr>
          <p:cNvPr id="9" name="Image 8"/>
          <p:cNvPicPr>
            <a:picLocks noChangeAspect="1"/>
          </p:cNvPicPr>
          <p:nvPr/>
        </p:nvPicPr>
        <p:blipFill>
          <a:blip r:embed="rId4"/>
          <a:stretch>
            <a:fillRect/>
          </a:stretch>
        </p:blipFill>
        <p:spPr>
          <a:xfrm>
            <a:off x="198710" y="143155"/>
            <a:ext cx="3007384" cy="2513525"/>
          </a:xfrm>
          <a:prstGeom prst="rect">
            <a:avLst/>
          </a:prstGeom>
        </p:spPr>
      </p:pic>
      <p:sp>
        <p:nvSpPr>
          <p:cNvPr id="3" name="Espace réservé pour une image  2"/>
          <p:cNvSpPr>
            <a:spLocks noGrp="1"/>
          </p:cNvSpPr>
          <p:nvPr>
            <p:ph type="pic" sz="quarter" idx="10"/>
          </p:nvPr>
        </p:nvSpPr>
        <p:spPr/>
      </p:sp>
    </p:spTree>
    <p:custDataLst>
      <p:tags r:id="rId1"/>
    </p:custDataLst>
    <p:extLst>
      <p:ext uri="{BB962C8B-B14F-4D97-AF65-F5344CB8AC3E}">
        <p14:creationId xmlns:p14="http://schemas.microsoft.com/office/powerpoint/2010/main" val="2385303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dirty="0"/>
              <a:t>Escape </a:t>
            </a:r>
            <a:r>
              <a:rPr lang="fr-FR" dirty="0" smtClean="0"/>
              <a:t>Game </a:t>
            </a:r>
            <a:r>
              <a:rPr lang="fr-FR" dirty="0"/>
              <a:t>– </a:t>
            </a:r>
            <a:r>
              <a:rPr lang="fr-FR" dirty="0" smtClean="0"/>
              <a:t>« Never </a:t>
            </a:r>
            <a:r>
              <a:rPr lang="fr-FR" dirty="0"/>
              <a:t>Events </a:t>
            </a:r>
            <a:r>
              <a:rPr lang="fr-FR" dirty="0" err="1" smtClean="0"/>
              <a:t>Enigma</a:t>
            </a:r>
            <a:r>
              <a:rPr lang="fr-FR" dirty="0" smtClean="0"/>
              <a:t> »</a:t>
            </a:r>
            <a:endParaRPr lang="fr-FR" dirty="0"/>
          </a:p>
        </p:txBody>
      </p:sp>
      <p:sp>
        <p:nvSpPr>
          <p:cNvPr id="4" name="Espace réservé du numéro de diapositive 3"/>
          <p:cNvSpPr>
            <a:spLocks noGrp="1"/>
          </p:cNvSpPr>
          <p:nvPr>
            <p:ph type="sldNum" sz="quarter" idx="12"/>
          </p:nvPr>
        </p:nvSpPr>
        <p:spPr/>
        <p:txBody>
          <a:bodyPr/>
          <a:lstStyle/>
          <a:p>
            <a:fld id="{D0A4AE8C-A5EC-46C3-B8CF-3DC08DAAD9BE}" type="slidenum">
              <a:rPr lang="fr-FR" smtClean="0"/>
              <a:t>2</a:t>
            </a:fld>
            <a:endParaRPr lang="fr-FR" dirty="0"/>
          </a:p>
        </p:txBody>
      </p:sp>
      <p:sp>
        <p:nvSpPr>
          <p:cNvPr id="5" name="Titre 4"/>
          <p:cNvSpPr>
            <a:spLocks noGrp="1"/>
          </p:cNvSpPr>
          <p:nvPr>
            <p:ph type="title"/>
          </p:nvPr>
        </p:nvSpPr>
        <p:spPr/>
        <p:txBody>
          <a:bodyPr/>
          <a:lstStyle/>
          <a:p>
            <a:r>
              <a:rPr lang="fr-FR" dirty="0"/>
              <a:t>Les Never Events</a:t>
            </a:r>
          </a:p>
        </p:txBody>
      </p:sp>
      <p:sp>
        <p:nvSpPr>
          <p:cNvPr id="8" name="Espace réservé du contenu 2"/>
          <p:cNvSpPr txBox="1">
            <a:spLocks/>
          </p:cNvSpPr>
          <p:nvPr/>
        </p:nvSpPr>
        <p:spPr>
          <a:xfrm>
            <a:off x="432000" y="1611085"/>
            <a:ext cx="8496000" cy="4084827"/>
          </a:xfrm>
          <a:prstGeom prst="rect">
            <a:avLst/>
          </a:prstGeom>
        </p:spPr>
        <p:txBody>
          <a:bodyPr vert="horz" lIns="91440" tIns="45720" rIns="91440" bIns="45720" rtlCol="0" anchor="ctr" anchorCtr="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spc="-40" baseline="0">
                <a:solidFill>
                  <a:srgbClr val="034EA2"/>
                </a:solidFill>
                <a:latin typeface="Segoe UI Emoji" panose="020B0502040204020203" pitchFamily="34" charset="0"/>
                <a:ea typeface="Segoe UI Emoji" panose="020B0502040204020203" pitchFamily="34" charset="0"/>
                <a:cs typeface="+mn-cs"/>
              </a:defRPr>
            </a:lvl1pPr>
            <a:lvl2pPr marL="541338" indent="-228600" algn="l" defTabSz="914400" rtl="0" eaLnBrk="1" latinLnBrk="0" hangingPunct="1">
              <a:lnSpc>
                <a:spcPct val="90000"/>
              </a:lnSpc>
              <a:spcBef>
                <a:spcPts val="500"/>
              </a:spcBef>
              <a:buFont typeface="Arial" panose="020B0604020202020204" pitchFamily="34" charset="0"/>
              <a:buChar char="•"/>
              <a:defRPr sz="2400" kern="1200" spc="-40" baseline="0">
                <a:solidFill>
                  <a:schemeClr val="tx1"/>
                </a:solidFill>
                <a:latin typeface="Segoe UI Emoji" panose="020B0502040204020203" pitchFamily="34" charset="0"/>
                <a:ea typeface="Segoe UI Emoji" panose="020B0502040204020203" pitchFamily="34" charset="0"/>
                <a:cs typeface="+mn-cs"/>
              </a:defRPr>
            </a:lvl2pPr>
            <a:lvl3pPr marL="896938" indent="-228600" algn="l" defTabSz="914400" rtl="0" eaLnBrk="1" latinLnBrk="0" hangingPunct="1">
              <a:lnSpc>
                <a:spcPct val="90000"/>
              </a:lnSpc>
              <a:spcBef>
                <a:spcPts val="500"/>
              </a:spcBef>
              <a:buFont typeface="Arial" panose="020B0604020202020204" pitchFamily="34" charset="0"/>
              <a:buChar char="•"/>
              <a:defRPr sz="2200" kern="1200" spc="-40" baseline="0">
                <a:solidFill>
                  <a:schemeClr val="tx1"/>
                </a:solidFill>
                <a:latin typeface="Segoe UI Emoji" panose="020B0502040204020203" pitchFamily="34" charset="0"/>
                <a:ea typeface="Segoe UI Emoji" panose="020B0502040204020203" pitchFamily="34" charset="0"/>
                <a:cs typeface="+mn-cs"/>
              </a:defRPr>
            </a:lvl3pPr>
            <a:lvl4pPr marL="1252538" indent="-228600" algn="l" defTabSz="914400" rtl="0" eaLnBrk="1" latinLnBrk="0" hangingPunct="1">
              <a:lnSpc>
                <a:spcPct val="90000"/>
              </a:lnSpc>
              <a:spcBef>
                <a:spcPts val="500"/>
              </a:spcBef>
              <a:buFont typeface="Arial" panose="020B0604020202020204" pitchFamily="34" charset="0"/>
              <a:buChar char="•"/>
              <a:tabLst>
                <a:tab pos="1252538" algn="l"/>
              </a:tabLst>
              <a:defRPr sz="1800" kern="1200" spc="-40" baseline="0">
                <a:solidFill>
                  <a:schemeClr val="tx1"/>
                </a:solidFill>
                <a:latin typeface="Segoe UI Emoji" panose="020B0502040204020203" pitchFamily="34" charset="0"/>
                <a:ea typeface="Segoe UI Emoji" panose="020B0502040204020203" pitchFamily="34" charset="0"/>
                <a:cs typeface="+mn-cs"/>
              </a:defRPr>
            </a:lvl4pPr>
            <a:lvl5pPr marL="1617663" indent="-228600" algn="l" defTabSz="914400" rtl="0" eaLnBrk="1" latinLnBrk="0" hangingPunct="1">
              <a:lnSpc>
                <a:spcPct val="90000"/>
              </a:lnSpc>
              <a:spcBef>
                <a:spcPts val="500"/>
              </a:spcBef>
              <a:buFont typeface="Arial" panose="020B0604020202020204" pitchFamily="34" charset="0"/>
              <a:buChar char="•"/>
              <a:defRPr sz="18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Les médicaments = 3</a:t>
            </a:r>
            <a:r>
              <a:rPr kumimoji="0" lang="fr-FR" sz="2400" b="0" i="0" u="none" strike="noStrike" kern="1200" cap="none" spc="-40" normalizeH="0" baseline="3000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ème</a:t>
            </a: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 cause d’évènements indésirables graves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r-FR" sz="2400" b="1"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Never Events </a:t>
            </a: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 Evènements indésirables</a:t>
            </a:r>
            <a:r>
              <a:rPr kumimoji="0" lang="fr-FR" sz="2400" b="0" i="0" u="none" strike="noStrike" kern="1200" cap="none" spc="-40" normalizeH="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 </a:t>
            </a: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qui ne devraient </a:t>
            </a:r>
            <a:r>
              <a:rPr kumimoji="0" lang="fr-FR" sz="2400" b="1" i="0" u="sng"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jamais</a:t>
            </a: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 arriver en établissements</a:t>
            </a:r>
            <a:r>
              <a:rPr kumimoji="0" lang="fr-FR" sz="2400" b="0" i="0" u="none" strike="noStrike" kern="1200" cap="none" spc="-40" normalizeH="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 de santé</a:t>
            </a:r>
            <a:endParaRPr kumimoji="0" lang="fr-FR" sz="28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endParaRPr>
          </a:p>
          <a:p>
            <a:pPr marL="541338"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fr-FR" sz="20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Liés à des médicaments (au produit ou</a:t>
            </a:r>
            <a:r>
              <a:rPr kumimoji="0" lang="fr-FR" sz="2000" b="0" i="0" u="none" strike="noStrike" kern="1200" cap="none" spc="-40" normalizeH="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 aux pratiques)</a:t>
            </a:r>
            <a:endParaRPr kumimoji="0" lang="fr-FR" sz="20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endParaRPr>
          </a:p>
          <a:p>
            <a:pPr marL="541338"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fr-FR" sz="20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Evènements indésirables </a:t>
            </a:r>
            <a:r>
              <a:rPr kumimoji="0" lang="fr-FR" sz="2000" b="1"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graves évitables</a:t>
            </a:r>
          </a:p>
          <a:p>
            <a:pPr marL="312738"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fr-FR" sz="20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r-FR" sz="24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Mesures de prévention à mettre en œuvre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r-FR" sz="28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r-FR" sz="2400" b="1"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12 Never Events </a:t>
            </a:r>
            <a:r>
              <a:rPr kumimoji="0" lang="fr-FR" sz="1800" b="0" i="0" u="none" strike="noStrike" kern="1200" cap="none" spc="-40" normalizeH="0" baseline="0" noProof="0" dirty="0">
                <a:ln>
                  <a:noFill/>
                </a:ln>
                <a:solidFill>
                  <a:srgbClr val="034EA2"/>
                </a:solidFill>
                <a:effectLst/>
                <a:uLnTx/>
                <a:uFillTx/>
                <a:latin typeface="Segoe UI Emoji" panose="020B0502040204020203" pitchFamily="34" charset="0"/>
                <a:ea typeface="Segoe UI Emoji" panose="020B0502040204020203" pitchFamily="34" charset="0"/>
                <a:cs typeface="+mn-cs"/>
              </a:rPr>
              <a:t>(Circulaire DGOS du 14/02/2012)</a:t>
            </a:r>
          </a:p>
          <a:p>
            <a:pPr marL="541338"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fr-FR" sz="16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Liste élaborée par l’ANSM et la </a:t>
            </a:r>
            <a:r>
              <a:rPr kumimoji="0" lang="fr-FR" sz="1600" b="0" i="0" u="none" strike="noStrike" kern="1200" cap="none" spc="-40" normalizeH="0" baseline="0" noProof="0" dirty="0" smtClean="0">
                <a:ln>
                  <a:noFill/>
                </a:ln>
                <a:solidFill>
                  <a:sysClr val="windowText" lastClr="000000"/>
                </a:solidFill>
                <a:effectLst/>
                <a:uLnTx/>
                <a:uFillTx/>
                <a:latin typeface="Segoe UI Emoji" panose="020B0502040204020203" pitchFamily="34" charset="0"/>
                <a:ea typeface="Segoe UI Emoji" panose="020B0502040204020203" pitchFamily="34" charset="0"/>
                <a:cs typeface="+mn-cs"/>
              </a:rPr>
              <a:t>DGOS</a:t>
            </a:r>
            <a:endParaRPr kumimoji="0" lang="fr-FR" sz="1600" b="0" i="0" u="none" strike="noStrike" kern="1200" cap="none" spc="-40" normalizeH="0" baseline="0" noProof="0" dirty="0">
              <a:ln>
                <a:noFill/>
              </a:ln>
              <a:solidFill>
                <a:sysClr val="windowText" lastClr="000000"/>
              </a:solidFill>
              <a:effectLst/>
              <a:uLnTx/>
              <a:uFillTx/>
              <a:latin typeface="Segoe UI Emoji" panose="020B0502040204020203" pitchFamily="34" charset="0"/>
              <a:ea typeface="Segoe UI Emoji" panose="020B0502040204020203" pitchFamily="34" charset="0"/>
              <a:cs typeface="+mn-cs"/>
            </a:endParaRPr>
          </a:p>
        </p:txBody>
      </p:sp>
      <p:pic>
        <p:nvPicPr>
          <p:cNvPr id="1026" name="Picture 2" descr="ANS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3190" y="5137020"/>
            <a:ext cx="2129446" cy="558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7527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e 13"/>
          <p:cNvGrpSpPr/>
          <p:nvPr/>
        </p:nvGrpSpPr>
        <p:grpSpPr>
          <a:xfrm>
            <a:off x="3059394" y="5052970"/>
            <a:ext cx="4458716" cy="991666"/>
            <a:chOff x="2917558" y="4889209"/>
            <a:chExt cx="4458716" cy="991666"/>
          </a:xfrm>
        </p:grpSpPr>
        <p:sp>
          <p:nvSpPr>
            <p:cNvPr id="13" name="Rectangle 12"/>
            <p:cNvSpPr/>
            <p:nvPr/>
          </p:nvSpPr>
          <p:spPr>
            <a:xfrm>
              <a:off x="2917558" y="4889209"/>
              <a:ext cx="4458716" cy="991666"/>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a:spcBef>
                  <a:spcPts val="600"/>
                </a:spcBef>
                <a:spcAft>
                  <a:spcPts val="600"/>
                </a:spcAft>
              </a:pPr>
              <a:r>
                <a:rPr lang="fr-FR" sz="1600" b="1" dirty="0">
                  <a:solidFill>
                    <a:srgbClr val="8DC63F"/>
                  </a:solidFill>
                  <a:latin typeface="Segoe UI Emoji" panose="020B0502040204020203" pitchFamily="34" charset="0"/>
                  <a:ea typeface="Segoe UI Emoji" panose="020B0502040204020203" pitchFamily="34" charset="0"/>
                </a:rPr>
                <a:t>Stockage</a:t>
              </a:r>
            </a:p>
            <a:p>
              <a:pPr marL="452438" lvl="1" indent="-285750">
                <a:buFont typeface="Arial" panose="020B0604020202020204" pitchFamily="34" charset="0"/>
                <a:buChar char="•"/>
              </a:pPr>
              <a:r>
                <a:rPr lang="fr-FR" sz="1400" u="sng" dirty="0">
                  <a:solidFill>
                    <a:schemeClr val="tx1"/>
                  </a:solidFill>
                  <a:latin typeface="Segoe UI Emoji" panose="020B0502040204020203" pitchFamily="34" charset="0"/>
                  <a:ea typeface="Segoe UI Emoji" panose="020B0502040204020203" pitchFamily="34" charset="0"/>
                </a:rPr>
                <a:t>AVANT</a:t>
              </a:r>
              <a:r>
                <a:rPr lang="fr-FR" sz="1400" dirty="0">
                  <a:solidFill>
                    <a:schemeClr val="tx1"/>
                  </a:solidFill>
                  <a:latin typeface="Segoe UI Emoji" panose="020B0502040204020203" pitchFamily="34" charset="0"/>
                  <a:ea typeface="Segoe UI Emoji" panose="020B0502040204020203" pitchFamily="34" charset="0"/>
                </a:rPr>
                <a:t> utilisation : entre 2 et 8°C</a:t>
              </a:r>
            </a:p>
            <a:p>
              <a:pPr marL="452438" lvl="1" indent="-285750">
                <a:buFont typeface="Arial" panose="020B0604020202020204" pitchFamily="34" charset="0"/>
                <a:buChar char="•"/>
              </a:pPr>
              <a:r>
                <a:rPr lang="fr-FR" sz="1400" u="sng" dirty="0">
                  <a:solidFill>
                    <a:schemeClr val="tx1"/>
                  </a:solidFill>
                  <a:latin typeface="Segoe UI Emoji" panose="020B0502040204020203" pitchFamily="34" charset="0"/>
                  <a:ea typeface="Segoe UI Emoji" panose="020B0502040204020203" pitchFamily="34" charset="0"/>
                </a:rPr>
                <a:t>APRES</a:t>
              </a:r>
              <a:r>
                <a:rPr lang="fr-FR" sz="1400" dirty="0">
                  <a:solidFill>
                    <a:schemeClr val="tx1"/>
                  </a:solidFill>
                  <a:latin typeface="Segoe UI Emoji" panose="020B0502040204020203" pitchFamily="34" charset="0"/>
                  <a:ea typeface="Segoe UI Emoji" panose="020B0502040204020203" pitchFamily="34" charset="0"/>
                </a:rPr>
                <a:t> utilisation : à température </a:t>
              </a:r>
              <a:r>
                <a:rPr lang="fr-FR" sz="1400" dirty="0" smtClean="0">
                  <a:solidFill>
                    <a:schemeClr val="tx1"/>
                  </a:solidFill>
                  <a:latin typeface="Segoe UI Emoji" panose="020B0502040204020203" pitchFamily="34" charset="0"/>
                  <a:ea typeface="Segoe UI Emoji" panose="020B0502040204020203" pitchFamily="34" charset="0"/>
                </a:rPr>
                <a:t>ambiante</a:t>
              </a:r>
              <a:endParaRPr lang="fr-FR" sz="1400" dirty="0">
                <a:solidFill>
                  <a:schemeClr val="tx1"/>
                </a:solidFill>
                <a:latin typeface="Segoe UI Emoji" panose="020B0502040204020203" pitchFamily="34" charset="0"/>
                <a:ea typeface="Segoe UI Emoji" panose="020B0502040204020203" pitchFamily="34" charset="0"/>
              </a:endParaRPr>
            </a:p>
          </p:txBody>
        </p:sp>
        <p:pic>
          <p:nvPicPr>
            <p:cNvPr id="21" name="Image 20"/>
            <p:cNvPicPr>
              <a:picLocks noChangeAspect="1"/>
            </p:cNvPicPr>
            <p:nvPr/>
          </p:nvPicPr>
          <p:blipFill>
            <a:blip r:embed="rId4"/>
            <a:stretch>
              <a:fillRect/>
            </a:stretch>
          </p:blipFill>
          <p:spPr>
            <a:xfrm>
              <a:off x="6236450" y="5262547"/>
              <a:ext cx="172307" cy="261697"/>
            </a:xfrm>
            <a:prstGeom prst="rect">
              <a:avLst/>
            </a:prstGeom>
          </p:spPr>
        </p:pic>
        <p:pic>
          <p:nvPicPr>
            <p:cNvPr id="22" name="Image 21"/>
            <p:cNvPicPr>
              <a:picLocks noChangeAspect="1"/>
            </p:cNvPicPr>
            <p:nvPr/>
          </p:nvPicPr>
          <p:blipFill rotWithShape="1">
            <a:blip r:embed="rId5"/>
            <a:srcRect l="1" r="5124"/>
            <a:stretch/>
          </p:blipFill>
          <p:spPr>
            <a:xfrm>
              <a:off x="6958994" y="5501904"/>
              <a:ext cx="159601" cy="269156"/>
            </a:xfrm>
            <a:prstGeom prst="rect">
              <a:avLst/>
            </a:prstGeom>
          </p:spPr>
        </p:pic>
      </p:grpSp>
      <p:sp>
        <p:nvSpPr>
          <p:cNvPr id="4" name="Espace réservé du numéro de diapositive 3"/>
          <p:cNvSpPr>
            <a:spLocks noGrp="1"/>
          </p:cNvSpPr>
          <p:nvPr>
            <p:ph type="sldNum" sz="quarter" idx="12"/>
          </p:nvPr>
        </p:nvSpPr>
        <p:spPr/>
        <p:txBody>
          <a:bodyPr/>
          <a:lstStyle/>
          <a:p>
            <a:fld id="{D0A4AE8C-A5EC-46C3-B8CF-3DC08DAAD9BE}" type="slidenum">
              <a:rPr lang="fr-FR" smtClean="0"/>
              <a:t>3</a:t>
            </a:fld>
            <a:endParaRPr lang="fr-FR" dirty="0"/>
          </a:p>
        </p:txBody>
      </p:sp>
      <p:sp>
        <p:nvSpPr>
          <p:cNvPr id="5" name="Titre 4"/>
          <p:cNvSpPr>
            <a:spLocks noGrp="1"/>
          </p:cNvSpPr>
          <p:nvPr>
            <p:ph type="title"/>
          </p:nvPr>
        </p:nvSpPr>
        <p:spPr/>
        <p:txBody>
          <a:bodyPr/>
          <a:lstStyle/>
          <a:p>
            <a:pPr algn="l"/>
            <a:r>
              <a:rPr lang="fr-FR" dirty="0"/>
              <a:t>Chambre 1</a:t>
            </a:r>
          </a:p>
        </p:txBody>
      </p:sp>
      <p:sp>
        <p:nvSpPr>
          <p:cNvPr id="7" name="Espace réservé du pied de page 2"/>
          <p:cNvSpPr>
            <a:spLocks noGrp="1"/>
          </p:cNvSpPr>
          <p:nvPr>
            <p:ph type="ftr" sz="quarter" idx="11"/>
          </p:nvPr>
        </p:nvSpPr>
        <p:spPr>
          <a:xfrm>
            <a:off x="1837267" y="6356351"/>
            <a:ext cx="6096000" cy="324000"/>
          </a:xfrm>
        </p:spPr>
        <p:txBody>
          <a:bodyPr/>
          <a:lstStyle/>
          <a:p>
            <a:r>
              <a:rPr lang="fr-FR" dirty="0"/>
              <a:t>Escape Game – « Never Events </a:t>
            </a:r>
            <a:r>
              <a:rPr lang="fr-FR" dirty="0" err="1"/>
              <a:t>Enigma</a:t>
            </a:r>
            <a:r>
              <a:rPr lang="fr-FR" dirty="0"/>
              <a:t> »</a:t>
            </a:r>
          </a:p>
        </p:txBody>
      </p:sp>
      <p:sp>
        <p:nvSpPr>
          <p:cNvPr id="9" name="Espace réservé du contenu 2"/>
          <p:cNvSpPr txBox="1">
            <a:spLocks/>
          </p:cNvSpPr>
          <p:nvPr/>
        </p:nvSpPr>
        <p:spPr>
          <a:xfrm>
            <a:off x="3059394" y="153825"/>
            <a:ext cx="5870961" cy="1198726"/>
          </a:xfrm>
          <a:prstGeom prst="rect">
            <a:avLst/>
          </a:prstGeom>
          <a:solidFill>
            <a:schemeClr val="bg2">
              <a:lumMod val="90000"/>
            </a:schemeClr>
          </a:solidFill>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spc="-40" baseline="0">
                <a:solidFill>
                  <a:srgbClr val="034EA2"/>
                </a:solidFill>
                <a:latin typeface="Segoe UI Emoji" panose="020B0502040204020203" pitchFamily="34" charset="0"/>
                <a:ea typeface="Segoe UI Emoji" panose="020B0502040204020203" pitchFamily="34" charset="0"/>
                <a:cs typeface="+mn-cs"/>
              </a:defRPr>
            </a:lvl1pPr>
            <a:lvl2pPr marL="541338" indent="-228600" algn="l" defTabSz="914400" rtl="0" eaLnBrk="1" latinLnBrk="0" hangingPunct="1">
              <a:lnSpc>
                <a:spcPct val="90000"/>
              </a:lnSpc>
              <a:spcBef>
                <a:spcPts val="500"/>
              </a:spcBef>
              <a:buFont typeface="Arial" panose="020B0604020202020204" pitchFamily="34" charset="0"/>
              <a:buChar char="•"/>
              <a:defRPr sz="2400" kern="1200" spc="-40" baseline="0">
                <a:solidFill>
                  <a:schemeClr val="tx1"/>
                </a:solidFill>
                <a:latin typeface="Segoe UI Emoji" panose="020B0502040204020203" pitchFamily="34" charset="0"/>
                <a:ea typeface="Segoe UI Emoji" panose="020B0502040204020203" pitchFamily="34" charset="0"/>
                <a:cs typeface="+mn-cs"/>
              </a:defRPr>
            </a:lvl2pPr>
            <a:lvl3pPr marL="896938" indent="-228600" algn="l" defTabSz="914400" rtl="0" eaLnBrk="1" latinLnBrk="0" hangingPunct="1">
              <a:lnSpc>
                <a:spcPct val="90000"/>
              </a:lnSpc>
              <a:spcBef>
                <a:spcPts val="500"/>
              </a:spcBef>
              <a:buFont typeface="Arial" panose="020B0604020202020204" pitchFamily="34" charset="0"/>
              <a:buChar char="•"/>
              <a:defRPr sz="2200" kern="1200" spc="-40" baseline="0">
                <a:solidFill>
                  <a:schemeClr val="tx1"/>
                </a:solidFill>
                <a:latin typeface="Segoe UI Emoji" panose="020B0502040204020203" pitchFamily="34" charset="0"/>
                <a:ea typeface="Segoe UI Emoji" panose="020B0502040204020203" pitchFamily="34" charset="0"/>
                <a:cs typeface="+mn-cs"/>
              </a:defRPr>
            </a:lvl3pPr>
            <a:lvl4pPr marL="1252538" indent="-228600" algn="l" defTabSz="914400" rtl="0" eaLnBrk="1" latinLnBrk="0" hangingPunct="1">
              <a:lnSpc>
                <a:spcPct val="90000"/>
              </a:lnSpc>
              <a:spcBef>
                <a:spcPts val="500"/>
              </a:spcBef>
              <a:buFont typeface="Arial" panose="020B0604020202020204" pitchFamily="34" charset="0"/>
              <a:buChar char="•"/>
              <a:tabLst>
                <a:tab pos="1252538" algn="l"/>
              </a:tabLst>
              <a:defRPr sz="1800" kern="1200" spc="-40" baseline="0">
                <a:solidFill>
                  <a:schemeClr val="tx1"/>
                </a:solidFill>
                <a:latin typeface="Segoe UI Emoji" panose="020B0502040204020203" pitchFamily="34" charset="0"/>
                <a:ea typeface="Segoe UI Emoji" panose="020B0502040204020203" pitchFamily="34" charset="0"/>
                <a:cs typeface="+mn-cs"/>
              </a:defRPr>
            </a:lvl4pPr>
            <a:lvl5pPr marL="1617663" indent="-228600" algn="l" defTabSz="914400" rtl="0" eaLnBrk="1" latinLnBrk="0" hangingPunct="1">
              <a:lnSpc>
                <a:spcPct val="90000"/>
              </a:lnSpc>
              <a:spcBef>
                <a:spcPts val="500"/>
              </a:spcBef>
              <a:buFont typeface="Arial" panose="020B0604020202020204" pitchFamily="34" charset="0"/>
              <a:buChar char="•"/>
              <a:defRPr sz="18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900" dirty="0"/>
              <a:t>Les erreurs d’administration d’insuline représentent </a:t>
            </a:r>
            <a:r>
              <a:rPr lang="fr-FR" sz="1900" b="1" dirty="0"/>
              <a:t>16% des erreurs médicamenteuses aux conséquences </a:t>
            </a:r>
            <a:r>
              <a:rPr lang="fr-FR" sz="1900" b="1" dirty="0" smtClean="0"/>
              <a:t>graves</a:t>
            </a:r>
            <a:r>
              <a:rPr lang="fr-FR" sz="1900" dirty="0" smtClean="0"/>
              <a:t>.</a:t>
            </a:r>
            <a:endParaRPr lang="fr-FR" sz="1900" dirty="0"/>
          </a:p>
        </p:txBody>
      </p:sp>
      <p:pic>
        <p:nvPicPr>
          <p:cNvPr id="8" name="Image 7"/>
          <p:cNvPicPr>
            <a:picLocks noChangeAspect="1"/>
          </p:cNvPicPr>
          <p:nvPr/>
        </p:nvPicPr>
        <p:blipFill rotWithShape="1">
          <a:blip r:embed="rId6">
            <a:extLst>
              <a:ext uri="{BEBA8EAE-BF5A-486C-A8C5-ECC9F3942E4B}">
                <a14:imgProps xmlns:a14="http://schemas.microsoft.com/office/drawing/2010/main">
                  <a14:imgLayer r:embed="rId7">
                    <a14:imgEffect>
                      <a14:backgroundRemoval t="6803" b="31066" l="48924" r="81349"/>
                    </a14:imgEffect>
                  </a14:imgLayer>
                </a14:imgProps>
              </a:ext>
            </a:extLst>
          </a:blip>
          <a:srcRect l="49037" t="7366" r="24842" b="69098"/>
          <a:stretch/>
        </p:blipFill>
        <p:spPr>
          <a:xfrm>
            <a:off x="207676" y="945137"/>
            <a:ext cx="2714985" cy="1547794"/>
          </a:xfrm>
          <a:prstGeom prst="rect">
            <a:avLst/>
          </a:prstGeom>
        </p:spPr>
      </p:pic>
      <p:sp>
        <p:nvSpPr>
          <p:cNvPr id="10" name="Espace réservé du contenu 1"/>
          <p:cNvSpPr txBox="1">
            <a:spLocks/>
          </p:cNvSpPr>
          <p:nvPr/>
        </p:nvSpPr>
        <p:spPr>
          <a:xfrm>
            <a:off x="3124287" y="1453560"/>
            <a:ext cx="5282910" cy="1196938"/>
          </a:xfrm>
          <a:prstGeom prst="rect">
            <a:avLst/>
          </a:prstGeom>
        </p:spPr>
        <p:txBody>
          <a:bodyPr vert="horz" lIns="91440" tIns="108000" rIns="91440" bIns="108000" rtlCol="0" anchor="t" anchorCtr="0">
            <a:normAutofit/>
          </a:bodyPr>
          <a:lstStyle>
            <a:lvl1pPr marL="273050" indent="-273050" algn="l" defTabSz="792000" rtl="0" eaLnBrk="1" latinLnBrk="0" hangingPunct="1">
              <a:lnSpc>
                <a:spcPct val="100000"/>
              </a:lnSpc>
              <a:spcBef>
                <a:spcPts val="600"/>
              </a:spcBef>
              <a:spcAft>
                <a:spcPts val="600"/>
              </a:spcAft>
              <a:buFont typeface="Arial" panose="020B0604020202020204" pitchFamily="34" charset="0"/>
              <a:buChar char="•"/>
              <a:defRPr sz="2000" b="1" kern="1200" spc="-40" baseline="0">
                <a:solidFill>
                  <a:srgbClr val="034EA2"/>
                </a:solidFill>
                <a:latin typeface="Segoe UI Emoji" panose="020B0502040204020203" pitchFamily="34" charset="0"/>
                <a:ea typeface="Segoe UI Emoji" panose="020B0502040204020203" pitchFamily="34" charset="0"/>
                <a:cs typeface="+mn-cs"/>
              </a:defRPr>
            </a:lvl1pPr>
            <a:lvl2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1" kern="1200" spc="-40" baseline="0">
                <a:solidFill>
                  <a:schemeClr val="tx1"/>
                </a:solidFill>
                <a:latin typeface="Segoe UI Emoji" panose="020B0502040204020203" pitchFamily="34" charset="0"/>
                <a:ea typeface="Segoe UI Emoji" panose="020B0502040204020203" pitchFamily="34" charset="0"/>
                <a:cs typeface="+mn-cs"/>
              </a:defRPr>
            </a:lvl2pPr>
            <a:lvl3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0" kern="1200" spc="-40" baseline="0">
                <a:solidFill>
                  <a:schemeClr val="tx1"/>
                </a:solidFill>
                <a:latin typeface="Segoe UI Emoji" panose="020B0502040204020203" pitchFamily="34" charset="0"/>
                <a:ea typeface="Segoe UI Emoji" panose="020B0502040204020203" pitchFamily="34" charset="0"/>
                <a:cs typeface="+mn-cs"/>
              </a:defRPr>
            </a:lvl3pPr>
            <a:lvl4pPr marL="982663" indent="-228600" algn="l" defTabSz="914400" rtl="0" eaLnBrk="1" latinLnBrk="0" hangingPunct="1">
              <a:lnSpc>
                <a:spcPct val="100000"/>
              </a:lnSpc>
              <a:spcBef>
                <a:spcPts val="400"/>
              </a:spcBef>
              <a:spcAft>
                <a:spcPts val="400"/>
              </a:spcAft>
              <a:buFont typeface="Arial" panose="020B0604020202020204" pitchFamily="34" charset="0"/>
              <a:buChar char="•"/>
              <a:tabLst>
                <a:tab pos="1252538" algn="l"/>
              </a:tabLst>
              <a:defRPr sz="1600" kern="1200" spc="-40" baseline="0">
                <a:solidFill>
                  <a:schemeClr val="tx1"/>
                </a:solidFill>
                <a:latin typeface="Segoe UI Emoji" panose="020B0502040204020203" pitchFamily="34" charset="0"/>
                <a:ea typeface="Segoe UI Emoji" panose="020B0502040204020203" pitchFamily="34" charset="0"/>
                <a:cs typeface="+mn-cs"/>
              </a:defRPr>
            </a:lvl4pPr>
            <a:lvl5pPr marL="1439863" indent="-228600" algn="l" defTabSz="914400" rtl="0" eaLnBrk="1" latinLnBrk="0" hangingPunct="1">
              <a:lnSpc>
                <a:spcPct val="100000"/>
              </a:lnSpc>
              <a:spcBef>
                <a:spcPts val="400"/>
              </a:spcBef>
              <a:spcAft>
                <a:spcPts val="400"/>
              </a:spcAft>
              <a:buFont typeface="Arial" panose="020B0604020202020204" pitchFamily="34" charset="0"/>
              <a:buChar char="•"/>
              <a:defRPr sz="16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FR" dirty="0"/>
              <a:t>Risques liés à l’administration d’insuline </a:t>
            </a:r>
          </a:p>
          <a:p>
            <a:pPr lvl="1">
              <a:spcBef>
                <a:spcPts val="0"/>
              </a:spcBef>
            </a:pPr>
            <a:r>
              <a:rPr lang="fr-FR" sz="1400" b="0" dirty="0"/>
              <a:t>Médicament </a:t>
            </a:r>
            <a:r>
              <a:rPr lang="fr-FR" sz="1400" dirty="0"/>
              <a:t>à risque </a:t>
            </a:r>
            <a:r>
              <a:rPr lang="fr-FR" sz="1400" b="0" dirty="0"/>
              <a:t>+ </a:t>
            </a:r>
            <a:r>
              <a:rPr lang="fr-FR" sz="1400" dirty="0"/>
              <a:t>marge thérapeutique étroite</a:t>
            </a:r>
          </a:p>
          <a:p>
            <a:pPr lvl="1">
              <a:spcBef>
                <a:spcPts val="0"/>
              </a:spcBef>
            </a:pPr>
            <a:r>
              <a:rPr lang="fr-FR" sz="1400" b="0" dirty="0"/>
              <a:t>Surdosage </a:t>
            </a:r>
            <a:r>
              <a:rPr lang="fr-FR" sz="1400" b="0" dirty="0">
                <a:sym typeface="Wingdings" panose="05000000000000000000" pitchFamily="2" charset="2"/>
              </a:rPr>
              <a:t> </a:t>
            </a:r>
            <a:r>
              <a:rPr lang="fr-FR" sz="1400" dirty="0">
                <a:sym typeface="Wingdings" panose="05000000000000000000" pitchFamily="2" charset="2"/>
              </a:rPr>
              <a:t>Hypoglycémie</a:t>
            </a:r>
            <a:r>
              <a:rPr lang="fr-FR" sz="1400" dirty="0"/>
              <a:t> </a:t>
            </a:r>
            <a:r>
              <a:rPr lang="fr-FR" sz="1400" b="0" dirty="0">
                <a:sym typeface="Wingdings" panose="05000000000000000000" pitchFamily="2" charset="2"/>
              </a:rPr>
              <a:t> Coma voire décès du patient</a:t>
            </a:r>
            <a:endParaRPr lang="fr-FR" sz="1400" dirty="0"/>
          </a:p>
        </p:txBody>
      </p:sp>
      <p:sp>
        <p:nvSpPr>
          <p:cNvPr id="15" name="Rectangle 14"/>
          <p:cNvSpPr/>
          <p:nvPr/>
        </p:nvSpPr>
        <p:spPr>
          <a:xfrm>
            <a:off x="245171" y="3313412"/>
            <a:ext cx="2105722" cy="2395709"/>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a:spcBef>
                <a:spcPts val="600"/>
              </a:spcBef>
              <a:spcAft>
                <a:spcPts val="600"/>
              </a:spcAft>
            </a:pPr>
            <a:r>
              <a:rPr lang="fr-FR" sz="1600" b="1" dirty="0" smtClean="0">
                <a:solidFill>
                  <a:srgbClr val="8DC63F"/>
                </a:solidFill>
                <a:latin typeface="Segoe UI Emoji" panose="020B0502040204020203" pitchFamily="34" charset="0"/>
                <a:ea typeface="Segoe UI Emoji" panose="020B0502040204020203" pitchFamily="34" charset="0"/>
              </a:rPr>
              <a:t>Prescription </a:t>
            </a:r>
          </a:p>
          <a:p>
            <a:pPr marL="452438" lvl="1" indent="-285750">
              <a:spcBef>
                <a:spcPts val="400"/>
              </a:spcBef>
              <a:buFont typeface="Arial" panose="020B0604020202020204" pitchFamily="34" charset="0"/>
              <a:buChar char="•"/>
            </a:pPr>
            <a:r>
              <a:rPr lang="fr-FR" sz="1400" b="1" dirty="0" smtClean="0">
                <a:solidFill>
                  <a:schemeClr val="tx1"/>
                </a:solidFill>
                <a:latin typeface="Segoe UI Emoji" panose="020B0502040204020203" pitchFamily="34" charset="0"/>
                <a:ea typeface="Segoe UI Emoji" panose="020B0502040204020203" pitchFamily="34" charset="0"/>
              </a:rPr>
              <a:t>Complète</a:t>
            </a:r>
            <a:r>
              <a:rPr lang="fr-FR" sz="1400" dirty="0" smtClean="0">
                <a:solidFill>
                  <a:schemeClr val="tx1"/>
                </a:solidFill>
                <a:latin typeface="Segoe UI Emoji" panose="020B0502040204020203" pitchFamily="34" charset="0"/>
                <a:ea typeface="Segoe UI Emoji" panose="020B0502040204020203" pitchFamily="34" charset="0"/>
              </a:rPr>
              <a:t> </a:t>
            </a:r>
            <a:r>
              <a:rPr lang="fr-FR" sz="1400" dirty="0">
                <a:solidFill>
                  <a:schemeClr val="tx1"/>
                </a:solidFill>
                <a:latin typeface="Segoe UI Emoji" panose="020B0502040204020203" pitchFamily="34" charset="0"/>
                <a:ea typeface="Segoe UI Emoji" panose="020B0502040204020203" pitchFamily="34" charset="0"/>
              </a:rPr>
              <a:t>: nom, forme (stylo, flacon, cartouche), posologie, horaire, durée d’action</a:t>
            </a:r>
          </a:p>
          <a:p>
            <a:pPr marL="452438" lvl="1" indent="-285750">
              <a:spcBef>
                <a:spcPts val="400"/>
              </a:spcBef>
              <a:buFont typeface="Arial" panose="020B0604020202020204" pitchFamily="34" charset="0"/>
              <a:buChar char="•"/>
            </a:pPr>
            <a:r>
              <a:rPr lang="fr-FR" sz="1400" b="1" dirty="0">
                <a:solidFill>
                  <a:schemeClr val="tx1"/>
                </a:solidFill>
                <a:latin typeface="Segoe UI Emoji" panose="020B0502040204020203" pitchFamily="34" charset="0"/>
                <a:ea typeface="Segoe UI Emoji" panose="020B0502040204020203" pitchFamily="34" charset="0"/>
              </a:rPr>
              <a:t>Sans abréviations </a:t>
            </a:r>
            <a:r>
              <a:rPr lang="fr-FR" sz="1400" dirty="0">
                <a:solidFill>
                  <a:schemeClr val="tx1"/>
                </a:solidFill>
                <a:latin typeface="Segoe UI Emoji" panose="020B0502040204020203" pitchFamily="34" charset="0"/>
                <a:ea typeface="Segoe UI Emoji" panose="020B0502040204020203" pitchFamily="34" charset="0"/>
              </a:rPr>
              <a:t>(écrire les unités en toutes lettres</a:t>
            </a:r>
            <a:r>
              <a:rPr lang="fr-FR" sz="1400" dirty="0" smtClean="0">
                <a:solidFill>
                  <a:schemeClr val="tx1"/>
                </a:solidFill>
                <a:latin typeface="Segoe UI Emoji" panose="020B0502040204020203" pitchFamily="34" charset="0"/>
                <a:ea typeface="Segoe UI Emoji" panose="020B0502040204020203" pitchFamily="34" charset="0"/>
              </a:rPr>
              <a:t>)</a:t>
            </a:r>
            <a:endParaRPr lang="fr-FR" sz="1400" dirty="0">
              <a:solidFill>
                <a:schemeClr val="tx1"/>
              </a:solidFill>
              <a:latin typeface="Segoe UI Emoji" panose="020B0502040204020203" pitchFamily="34" charset="0"/>
              <a:ea typeface="Segoe UI Emoji" panose="020B0502040204020203" pitchFamily="34" charset="0"/>
            </a:endParaRPr>
          </a:p>
        </p:txBody>
      </p:sp>
      <p:sp>
        <p:nvSpPr>
          <p:cNvPr id="12" name="Rectangle 11"/>
          <p:cNvSpPr/>
          <p:nvPr/>
        </p:nvSpPr>
        <p:spPr>
          <a:xfrm>
            <a:off x="2602573" y="2654615"/>
            <a:ext cx="6160657" cy="2235338"/>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a:spcBef>
                <a:spcPts val="1200"/>
              </a:spcBef>
              <a:spcAft>
                <a:spcPts val="600"/>
              </a:spcAft>
            </a:pPr>
            <a:r>
              <a:rPr lang="fr-FR" sz="1600" b="1" dirty="0">
                <a:solidFill>
                  <a:srgbClr val="8DC63F"/>
                </a:solidFill>
                <a:latin typeface="Segoe UI Emoji" panose="020B0502040204020203" pitchFamily="34" charset="0"/>
                <a:ea typeface="Segoe UI Emoji" panose="020B0502040204020203" pitchFamily="34" charset="0"/>
              </a:rPr>
              <a:t>Administration</a:t>
            </a:r>
          </a:p>
          <a:p>
            <a:pPr marL="452438" lvl="1" indent="-285750">
              <a:buFont typeface="Arial" panose="020B0604020202020204" pitchFamily="34" charset="0"/>
              <a:buChar char="•"/>
            </a:pPr>
            <a:r>
              <a:rPr lang="fr-FR" sz="1400" b="1" dirty="0" smtClean="0">
                <a:solidFill>
                  <a:schemeClr val="tx1"/>
                </a:solidFill>
                <a:latin typeface="Segoe UI Emoji" panose="020B0502040204020203" pitchFamily="34" charset="0"/>
                <a:ea typeface="Segoe UI Emoji" panose="020B0502040204020203" pitchFamily="34" charset="0"/>
              </a:rPr>
              <a:t>Stylo </a:t>
            </a:r>
            <a:r>
              <a:rPr lang="fr-FR" sz="1400" b="1" dirty="0">
                <a:solidFill>
                  <a:schemeClr val="tx1"/>
                </a:solidFill>
                <a:latin typeface="Segoe UI Emoji" panose="020B0502040204020203" pitchFamily="34" charset="0"/>
                <a:ea typeface="Segoe UI Emoji" panose="020B0502040204020203" pitchFamily="34" charset="0"/>
              </a:rPr>
              <a:t>à privilégier - </a:t>
            </a:r>
            <a:r>
              <a:rPr lang="fr-FR" sz="1400" b="1" dirty="0">
                <a:solidFill>
                  <a:srgbClr val="C00000"/>
                </a:solidFill>
                <a:latin typeface="Segoe UI Emoji" panose="020B0502040204020203" pitchFamily="34" charset="0"/>
                <a:ea typeface="Segoe UI Emoji" panose="020B0502040204020203" pitchFamily="34" charset="0"/>
              </a:rPr>
              <a:t>1 stylo pour 1 patient</a:t>
            </a:r>
          </a:p>
          <a:p>
            <a:pPr marL="452438" lvl="1" indent="-285750">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Si seringue :</a:t>
            </a:r>
          </a:p>
          <a:p>
            <a:pPr lvl="1"/>
            <a:r>
              <a:rPr lang="fr-FR" sz="1400" dirty="0">
                <a:solidFill>
                  <a:schemeClr val="tx1"/>
                </a:solidFill>
                <a:latin typeface="Segoe UI Emoji" panose="020B0502040204020203" pitchFamily="34" charset="0"/>
                <a:ea typeface="Segoe UI Emoji" panose="020B0502040204020203" pitchFamily="34" charset="0"/>
                <a:sym typeface="Wingdings" panose="05000000000000000000" pitchFamily="2" charset="2"/>
              </a:rPr>
              <a:t>	 </a:t>
            </a:r>
            <a:r>
              <a:rPr lang="fr-FR" sz="1400" dirty="0">
                <a:solidFill>
                  <a:schemeClr val="tx1"/>
                </a:solidFill>
                <a:latin typeface="Segoe UI Emoji" panose="020B0502040204020203" pitchFamily="34" charset="0"/>
                <a:ea typeface="Segoe UI Emoji" panose="020B0502040204020203" pitchFamily="34" charset="0"/>
              </a:rPr>
              <a:t>Utiliser des </a:t>
            </a:r>
            <a:r>
              <a:rPr lang="fr-FR" sz="1400" b="1" dirty="0">
                <a:solidFill>
                  <a:schemeClr val="tx1"/>
                </a:solidFill>
                <a:latin typeface="Segoe UI Emoji" panose="020B0502040204020203" pitchFamily="34" charset="0"/>
                <a:ea typeface="Segoe UI Emoji" panose="020B0502040204020203" pitchFamily="34" charset="0"/>
              </a:rPr>
              <a:t>seringues à insuline </a:t>
            </a:r>
            <a:r>
              <a:rPr lang="fr-FR" sz="1400" dirty="0">
                <a:solidFill>
                  <a:schemeClr val="tx1"/>
                </a:solidFill>
                <a:latin typeface="Segoe UI Emoji" panose="020B0502040204020203" pitchFamily="34" charset="0"/>
                <a:ea typeface="Segoe UI Emoji" panose="020B0502040204020203" pitchFamily="34" charset="0"/>
              </a:rPr>
              <a:t>(graduées en UI)</a:t>
            </a:r>
          </a:p>
          <a:p>
            <a:pPr lvl="1"/>
            <a:r>
              <a:rPr lang="fr-FR" sz="1400" dirty="0">
                <a:solidFill>
                  <a:schemeClr val="tx1"/>
                </a:solidFill>
                <a:latin typeface="Segoe UI Emoji" panose="020B0502040204020203" pitchFamily="34" charset="0"/>
                <a:ea typeface="Segoe UI Emoji" panose="020B0502040204020203" pitchFamily="34" charset="0"/>
              </a:rPr>
              <a:t>	</a:t>
            </a:r>
            <a:r>
              <a:rPr lang="fr-FR" sz="1400" dirty="0">
                <a:solidFill>
                  <a:schemeClr val="tx1"/>
                </a:solidFill>
                <a:latin typeface="Segoe UI Emoji" panose="020B0502040204020203" pitchFamily="34" charset="0"/>
                <a:ea typeface="Segoe UI Emoji" panose="020B0502040204020203" pitchFamily="34" charset="0"/>
                <a:sym typeface="Wingdings" panose="05000000000000000000" pitchFamily="2" charset="2"/>
              </a:rPr>
              <a:t> S</a:t>
            </a:r>
            <a:r>
              <a:rPr lang="fr-FR" sz="1400" dirty="0">
                <a:solidFill>
                  <a:schemeClr val="tx1"/>
                </a:solidFill>
                <a:latin typeface="Segoe UI Emoji" panose="020B0502040204020203" pitchFamily="34" charset="0"/>
                <a:ea typeface="Segoe UI Emoji" panose="020B0502040204020203" pitchFamily="34" charset="0"/>
              </a:rPr>
              <a:t>eringues à tuberculine (graduées en </a:t>
            </a:r>
            <a:r>
              <a:rPr lang="fr-FR" sz="1400" dirty="0" err="1">
                <a:solidFill>
                  <a:schemeClr val="tx1"/>
                </a:solidFill>
                <a:latin typeface="Segoe UI Emoji" panose="020B0502040204020203" pitchFamily="34" charset="0"/>
                <a:ea typeface="Segoe UI Emoji" panose="020B0502040204020203" pitchFamily="34" charset="0"/>
              </a:rPr>
              <a:t>mL</a:t>
            </a:r>
            <a:r>
              <a:rPr lang="fr-FR" sz="1400" dirty="0">
                <a:solidFill>
                  <a:schemeClr val="tx1"/>
                </a:solidFill>
                <a:latin typeface="Segoe UI Emoji" panose="020B0502040204020203" pitchFamily="34" charset="0"/>
                <a:ea typeface="Segoe UI Emoji" panose="020B0502040204020203" pitchFamily="34" charset="0"/>
              </a:rPr>
              <a:t>) </a:t>
            </a:r>
            <a:r>
              <a:rPr lang="fr-FR" sz="1400" b="1" dirty="0" smtClean="0">
                <a:solidFill>
                  <a:schemeClr val="accent4"/>
                </a:solidFill>
                <a:latin typeface="Segoe UI Emoji" panose="020B0502040204020203" pitchFamily="34" charset="0"/>
                <a:ea typeface="Segoe UI Emoji" panose="020B0502040204020203" pitchFamily="34" charset="0"/>
              </a:rPr>
              <a:t>interdites</a:t>
            </a:r>
            <a:endParaRPr lang="fr-FR" sz="1400" b="1" dirty="0">
              <a:solidFill>
                <a:schemeClr val="tx1"/>
              </a:solidFill>
              <a:latin typeface="Segoe UI Emoji" panose="020B0502040204020203" pitchFamily="34" charset="0"/>
              <a:ea typeface="Segoe UI Emoji" panose="020B0502040204020203" pitchFamily="34" charset="0"/>
            </a:endParaRPr>
          </a:p>
        </p:txBody>
      </p:sp>
      <p:grpSp>
        <p:nvGrpSpPr>
          <p:cNvPr id="23" name="Groupe 22"/>
          <p:cNvGrpSpPr/>
          <p:nvPr/>
        </p:nvGrpSpPr>
        <p:grpSpPr>
          <a:xfrm>
            <a:off x="176738" y="2492930"/>
            <a:ext cx="2174155" cy="3707563"/>
            <a:chOff x="-2399611" y="1112338"/>
            <a:chExt cx="2636367" cy="4632780"/>
          </a:xfrm>
        </p:grpSpPr>
        <p:sp>
          <p:nvSpPr>
            <p:cNvPr id="20" name="Rectangle 19"/>
            <p:cNvSpPr/>
            <p:nvPr/>
          </p:nvSpPr>
          <p:spPr>
            <a:xfrm>
              <a:off x="-2399611" y="1112338"/>
              <a:ext cx="2624512" cy="4614684"/>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6" name="Groupe 15"/>
            <p:cNvGrpSpPr/>
            <p:nvPr/>
          </p:nvGrpSpPr>
          <p:grpSpPr>
            <a:xfrm>
              <a:off x="-2308006" y="1125091"/>
              <a:ext cx="2544762" cy="4620027"/>
              <a:chOff x="-2730952" y="657643"/>
              <a:chExt cx="2544762" cy="4620027"/>
            </a:xfrm>
          </p:grpSpPr>
          <p:grpSp>
            <p:nvGrpSpPr>
              <p:cNvPr id="6" name="Groupe 5"/>
              <p:cNvGrpSpPr/>
              <p:nvPr/>
            </p:nvGrpSpPr>
            <p:grpSpPr>
              <a:xfrm>
                <a:off x="-2642360" y="1199841"/>
                <a:ext cx="1456124" cy="3853129"/>
                <a:chOff x="5676568" y="2368160"/>
                <a:chExt cx="1456124" cy="3853129"/>
              </a:xfrm>
            </p:grpSpPr>
            <p:pic>
              <p:nvPicPr>
                <p:cNvPr id="2054" name="Picture 6" descr="Achat seringue Tuberculine 1ml 160 seringues"/>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24375" b="75833" l="167" r="100000"/>
                          </a14:imgEffect>
                        </a14:imgLayer>
                      </a14:imgProps>
                    </a:ext>
                    <a:ext uri="{28A0092B-C50C-407E-A947-70E740481C1C}">
                      <a14:useLocalDpi xmlns:a14="http://schemas.microsoft.com/office/drawing/2010/main" val="0"/>
                    </a:ext>
                  </a:extLst>
                </a:blip>
                <a:srcRect t="26967" b="25795"/>
                <a:stretch/>
              </p:blipFill>
              <p:spPr bwMode="auto">
                <a:xfrm rot="17208987">
                  <a:off x="4478065" y="3566663"/>
                  <a:ext cx="3853129" cy="1456124"/>
                </a:xfrm>
                <a:prstGeom prst="rect">
                  <a:avLst/>
                </a:prstGeom>
                <a:noFill/>
                <a:extLst>
                  <a:ext uri="{909E8E84-426E-40DD-AFC4-6F175D3DCCD1}">
                    <a14:hiddenFill xmlns:a14="http://schemas.microsoft.com/office/drawing/2010/main">
                      <a:solidFill>
                        <a:srgbClr val="FFFFFF"/>
                      </a:solidFill>
                    </a14:hiddenFill>
                  </a:ext>
                </a:extLst>
              </p:spPr>
            </p:pic>
            <p:sp>
              <p:nvSpPr>
                <p:cNvPr id="2" name="Ellipse 1"/>
                <p:cNvSpPr/>
                <p:nvPr/>
              </p:nvSpPr>
              <p:spPr>
                <a:xfrm>
                  <a:off x="6174699" y="5128591"/>
                  <a:ext cx="281762" cy="20163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3" name="Groupe 2"/>
              <p:cNvGrpSpPr/>
              <p:nvPr/>
            </p:nvGrpSpPr>
            <p:grpSpPr>
              <a:xfrm>
                <a:off x="-1702507" y="657643"/>
                <a:ext cx="1516317" cy="4620027"/>
                <a:chOff x="2568229" y="1672069"/>
                <a:chExt cx="1516317" cy="4620027"/>
              </a:xfrm>
            </p:grpSpPr>
            <p:pic>
              <p:nvPicPr>
                <p:cNvPr id="2056" name="Picture 8" descr="Euromédis seringue à insuline avec aiguille 29G - boite de 100"/>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0" b="96667" l="52000" r="86167"/>
                          </a14:imgEffect>
                        </a14:imgLayer>
                      </a14:imgProps>
                    </a:ext>
                    <a:ext uri="{28A0092B-C50C-407E-A947-70E740481C1C}">
                      <a14:useLocalDpi xmlns:a14="http://schemas.microsoft.com/office/drawing/2010/main" val="0"/>
                    </a:ext>
                  </a:extLst>
                </a:blip>
                <a:srcRect l="51637" r="15543"/>
                <a:stretch/>
              </p:blipFill>
              <p:spPr bwMode="auto">
                <a:xfrm rot="20670819">
                  <a:off x="2568229" y="1672069"/>
                  <a:ext cx="1516317" cy="4620027"/>
                </a:xfrm>
                <a:prstGeom prst="rect">
                  <a:avLst/>
                </a:prstGeom>
                <a:noFill/>
                <a:extLst>
                  <a:ext uri="{909E8E84-426E-40DD-AFC4-6F175D3DCCD1}">
                    <a14:hiddenFill xmlns:a14="http://schemas.microsoft.com/office/drawing/2010/main">
                      <a:solidFill>
                        <a:srgbClr val="FFFFFF"/>
                      </a:solidFill>
                    </a14:hiddenFill>
                  </a:ext>
                </a:extLst>
              </p:spPr>
            </p:pic>
            <p:sp>
              <p:nvSpPr>
                <p:cNvPr id="18" name="Ellipse 17"/>
                <p:cNvSpPr/>
                <p:nvPr/>
              </p:nvSpPr>
              <p:spPr>
                <a:xfrm>
                  <a:off x="3287879" y="4713300"/>
                  <a:ext cx="312240" cy="23476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7" name="ZoneTexte 16"/>
              <p:cNvSpPr txBox="1"/>
              <p:nvPr/>
            </p:nvSpPr>
            <p:spPr>
              <a:xfrm>
                <a:off x="-2730952" y="2008871"/>
                <a:ext cx="1371600" cy="1631216"/>
              </a:xfrm>
              <a:prstGeom prst="rect">
                <a:avLst/>
              </a:prstGeom>
              <a:noFill/>
            </p:spPr>
            <p:txBody>
              <a:bodyPr wrap="square" rtlCol="0">
                <a:spAutoFit/>
              </a:bodyPr>
              <a:lstStyle/>
              <a:p>
                <a:r>
                  <a:rPr lang="fr-FR" sz="10000" b="1" dirty="0">
                    <a:solidFill>
                      <a:srgbClr val="FF0000"/>
                    </a:solidFill>
                  </a:rPr>
                  <a:t>✖</a:t>
                </a:r>
              </a:p>
            </p:txBody>
          </p:sp>
        </p:grpSp>
      </p:grpSp>
      <p:sp>
        <p:nvSpPr>
          <p:cNvPr id="19" name="ZoneTexte 18"/>
          <p:cNvSpPr txBox="1"/>
          <p:nvPr/>
        </p:nvSpPr>
        <p:spPr>
          <a:xfrm>
            <a:off x="2772722" y="4114161"/>
            <a:ext cx="5736577" cy="677108"/>
          </a:xfrm>
          <a:prstGeom prst="rect">
            <a:avLst/>
          </a:prstGeom>
          <a:noFill/>
        </p:spPr>
        <p:txBody>
          <a:bodyPr wrap="square" rtlCol="0">
            <a:spAutoFit/>
          </a:bodyPr>
          <a:lstStyle/>
          <a:p>
            <a:pPr marL="285750" lvl="1" indent="-285750">
              <a:buFont typeface="Arial" panose="020B0604020202020204" pitchFamily="34" charset="0"/>
              <a:buChar char="•"/>
            </a:pPr>
            <a:r>
              <a:rPr lang="fr-FR" sz="1400" dirty="0">
                <a:latin typeface="Segoe UI Emoji" panose="020B0502040204020203" pitchFamily="34" charset="0"/>
                <a:ea typeface="Segoe UI Emoji" panose="020B0502040204020203" pitchFamily="34" charset="0"/>
              </a:rPr>
              <a:t>Vigilances sur les concentrations : </a:t>
            </a:r>
            <a:r>
              <a:rPr lang="fr-FR" sz="1400" b="1" dirty="0">
                <a:latin typeface="Segoe UI Emoji" panose="020B0502040204020203" pitchFamily="34" charset="0"/>
                <a:ea typeface="Segoe UI Emoji" panose="020B0502040204020203" pitchFamily="34" charset="0"/>
              </a:rPr>
              <a:t>insulines fortement concentrées</a:t>
            </a:r>
          </a:p>
          <a:p>
            <a:endParaRPr lang="fr-FR" sz="900" b="1" dirty="0" smtClean="0">
              <a:solidFill>
                <a:srgbClr val="8DC63F"/>
              </a:solidFill>
              <a:latin typeface="Segoe UI Emoji" panose="020B0502040204020203" pitchFamily="34" charset="0"/>
              <a:ea typeface="Segoe UI Emoji" panose="020B0502040204020203" pitchFamily="34" charset="0"/>
              <a:sym typeface="Wingdings" panose="05000000000000000000" pitchFamily="2" charset="2"/>
            </a:endParaRPr>
          </a:p>
          <a:p>
            <a:pPr marL="1162050"/>
            <a:r>
              <a:rPr lang="fr-FR" sz="1400" b="1" dirty="0" smtClean="0">
                <a:solidFill>
                  <a:srgbClr val="8DC63F"/>
                </a:solidFill>
                <a:latin typeface="Segoe UI Emoji" panose="020B0502040204020203" pitchFamily="34" charset="0"/>
                <a:ea typeface="Segoe UI Emoji" panose="020B0502040204020203" pitchFamily="34" charset="0"/>
                <a:sym typeface="Wingdings" panose="05000000000000000000" pitchFamily="2" charset="2"/>
              </a:rPr>
              <a:t> </a:t>
            </a:r>
            <a:r>
              <a:rPr lang="fr-FR" sz="1400" b="1" dirty="0">
                <a:latin typeface="Segoe UI Emoji" panose="020B0502040204020203" pitchFamily="34" charset="0"/>
                <a:ea typeface="Segoe UI Emoji" panose="020B0502040204020203" pitchFamily="34" charset="0"/>
              </a:rPr>
              <a:t>Respecter le nombre d’UI prescrites </a:t>
            </a:r>
          </a:p>
        </p:txBody>
      </p:sp>
    </p:spTree>
    <p:custDataLst>
      <p:tags r:id="rId1"/>
    </p:custDataLst>
    <p:extLst>
      <p:ext uri="{BB962C8B-B14F-4D97-AF65-F5344CB8AC3E}">
        <p14:creationId xmlns:p14="http://schemas.microsoft.com/office/powerpoint/2010/main" val="1338441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animBg="1"/>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Espace réservé du pied de page 2"/>
          <p:cNvSpPr>
            <a:spLocks noGrp="1"/>
          </p:cNvSpPr>
          <p:nvPr>
            <p:ph type="ftr" sz="quarter" idx="11"/>
          </p:nvPr>
        </p:nvSpPr>
        <p:spPr/>
        <p:txBody>
          <a:bodyPr/>
          <a:lstStyle/>
          <a:p>
            <a:r>
              <a:rPr lang="fr-FR" dirty="0"/>
              <a:t>Escape Game – « Never Events </a:t>
            </a:r>
            <a:r>
              <a:rPr lang="fr-FR" dirty="0" err="1"/>
              <a:t>Enigma</a:t>
            </a:r>
            <a:r>
              <a:rPr lang="fr-FR" dirty="0"/>
              <a:t> »</a:t>
            </a:r>
          </a:p>
        </p:txBody>
      </p:sp>
      <p:sp>
        <p:nvSpPr>
          <p:cNvPr id="4" name="Espace réservé du numéro de diapositive 3"/>
          <p:cNvSpPr>
            <a:spLocks noGrp="1"/>
          </p:cNvSpPr>
          <p:nvPr>
            <p:ph type="sldNum" sz="quarter" idx="12"/>
          </p:nvPr>
        </p:nvSpPr>
        <p:spPr/>
        <p:txBody>
          <a:bodyPr/>
          <a:lstStyle/>
          <a:p>
            <a:fld id="{D0A4AE8C-A5EC-46C3-B8CF-3DC08DAAD9BE}" type="slidenum">
              <a:rPr lang="fr-FR" smtClean="0"/>
              <a:t>4</a:t>
            </a:fld>
            <a:endParaRPr lang="fr-FR" dirty="0"/>
          </a:p>
        </p:txBody>
      </p:sp>
      <p:sp>
        <p:nvSpPr>
          <p:cNvPr id="7" name="Espace réservé du contenu 2"/>
          <p:cNvSpPr txBox="1">
            <a:spLocks/>
          </p:cNvSpPr>
          <p:nvPr/>
        </p:nvSpPr>
        <p:spPr>
          <a:xfrm>
            <a:off x="3950676" y="153825"/>
            <a:ext cx="5002843" cy="1179676"/>
          </a:xfrm>
          <a:prstGeom prst="rect">
            <a:avLst/>
          </a:prstGeom>
          <a:solidFill>
            <a:schemeClr val="bg2">
              <a:lumMod val="90000"/>
            </a:schemeClr>
          </a:solidFill>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spc="-40" baseline="0">
                <a:solidFill>
                  <a:srgbClr val="034EA2"/>
                </a:solidFill>
                <a:latin typeface="Segoe UI Emoji" panose="020B0502040204020203" pitchFamily="34" charset="0"/>
                <a:ea typeface="Segoe UI Emoji" panose="020B0502040204020203" pitchFamily="34" charset="0"/>
                <a:cs typeface="+mn-cs"/>
              </a:defRPr>
            </a:lvl1pPr>
            <a:lvl2pPr marL="541338" indent="-228600" algn="l" defTabSz="914400" rtl="0" eaLnBrk="1" latinLnBrk="0" hangingPunct="1">
              <a:lnSpc>
                <a:spcPct val="90000"/>
              </a:lnSpc>
              <a:spcBef>
                <a:spcPts val="500"/>
              </a:spcBef>
              <a:buFont typeface="Arial" panose="020B0604020202020204" pitchFamily="34" charset="0"/>
              <a:buChar char="•"/>
              <a:defRPr sz="2400" kern="1200" spc="-40" baseline="0">
                <a:solidFill>
                  <a:schemeClr val="tx1"/>
                </a:solidFill>
                <a:latin typeface="Segoe UI Emoji" panose="020B0502040204020203" pitchFamily="34" charset="0"/>
                <a:ea typeface="Segoe UI Emoji" panose="020B0502040204020203" pitchFamily="34" charset="0"/>
                <a:cs typeface="+mn-cs"/>
              </a:defRPr>
            </a:lvl2pPr>
            <a:lvl3pPr marL="896938" indent="-228600" algn="l" defTabSz="914400" rtl="0" eaLnBrk="1" latinLnBrk="0" hangingPunct="1">
              <a:lnSpc>
                <a:spcPct val="90000"/>
              </a:lnSpc>
              <a:spcBef>
                <a:spcPts val="500"/>
              </a:spcBef>
              <a:buFont typeface="Arial" panose="020B0604020202020204" pitchFamily="34" charset="0"/>
              <a:buChar char="•"/>
              <a:defRPr sz="2200" kern="1200" spc="-40" baseline="0">
                <a:solidFill>
                  <a:schemeClr val="tx1"/>
                </a:solidFill>
                <a:latin typeface="Segoe UI Emoji" panose="020B0502040204020203" pitchFamily="34" charset="0"/>
                <a:ea typeface="Segoe UI Emoji" panose="020B0502040204020203" pitchFamily="34" charset="0"/>
                <a:cs typeface="+mn-cs"/>
              </a:defRPr>
            </a:lvl3pPr>
            <a:lvl4pPr marL="1252538" indent="-228600" algn="l" defTabSz="914400" rtl="0" eaLnBrk="1" latinLnBrk="0" hangingPunct="1">
              <a:lnSpc>
                <a:spcPct val="90000"/>
              </a:lnSpc>
              <a:spcBef>
                <a:spcPts val="500"/>
              </a:spcBef>
              <a:buFont typeface="Arial" panose="020B0604020202020204" pitchFamily="34" charset="0"/>
              <a:buChar char="•"/>
              <a:tabLst>
                <a:tab pos="1252538" algn="l"/>
              </a:tabLst>
              <a:defRPr sz="1800" kern="1200" spc="-40" baseline="0">
                <a:solidFill>
                  <a:schemeClr val="tx1"/>
                </a:solidFill>
                <a:latin typeface="Segoe UI Emoji" panose="020B0502040204020203" pitchFamily="34" charset="0"/>
                <a:ea typeface="Segoe UI Emoji" panose="020B0502040204020203" pitchFamily="34" charset="0"/>
                <a:cs typeface="+mn-cs"/>
              </a:defRPr>
            </a:lvl4pPr>
            <a:lvl5pPr marL="1617663" indent="-228600" algn="l" defTabSz="914400" rtl="0" eaLnBrk="1" latinLnBrk="0" hangingPunct="1">
              <a:lnSpc>
                <a:spcPct val="90000"/>
              </a:lnSpc>
              <a:spcBef>
                <a:spcPts val="500"/>
              </a:spcBef>
              <a:buFont typeface="Arial" panose="020B0604020202020204" pitchFamily="34" charset="0"/>
              <a:buChar char="•"/>
              <a:defRPr sz="18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2000" b="1" dirty="0"/>
              <a:t>Plus de 1 000 cas de confusion de dosettes par an en France</a:t>
            </a:r>
          </a:p>
        </p:txBody>
      </p:sp>
      <p:pic>
        <p:nvPicPr>
          <p:cNvPr id="6" name="Image 5"/>
          <p:cNvPicPr>
            <a:picLocks noChangeAspect="1"/>
          </p:cNvPicPr>
          <p:nvPr/>
        </p:nvPicPr>
        <p:blipFill rotWithShape="1">
          <a:blip r:embed="rId4">
            <a:extLst>
              <a:ext uri="{BEBA8EAE-BF5A-486C-A8C5-ECC9F3942E4B}">
                <a14:imgProps xmlns:a14="http://schemas.microsoft.com/office/drawing/2010/main">
                  <a14:imgLayer r:embed="rId5">
                    <a14:imgEffect>
                      <a14:backgroundRemoval t="31444" b="53212" l="0" r="36251">
                        <a14:backgroundMark x1="15638" y1="52532" x2="19560" y2="52532"/>
                      </a14:backgroundRemoval>
                    </a14:imgEffect>
                  </a14:imgLayer>
                </a14:imgProps>
              </a:ext>
            </a:extLst>
          </a:blip>
          <a:srcRect l="1205" t="30765" r="63644" b="46707"/>
          <a:stretch/>
        </p:blipFill>
        <p:spPr>
          <a:xfrm>
            <a:off x="0" y="1040558"/>
            <a:ext cx="3383730" cy="1372097"/>
          </a:xfrm>
          <a:prstGeom prst="rect">
            <a:avLst/>
          </a:prstGeom>
        </p:spPr>
      </p:pic>
      <p:sp>
        <p:nvSpPr>
          <p:cNvPr id="10" name="Rectangle 9"/>
          <p:cNvSpPr/>
          <p:nvPr/>
        </p:nvSpPr>
        <p:spPr>
          <a:xfrm>
            <a:off x="200440" y="2925766"/>
            <a:ext cx="3490822" cy="3048210"/>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1600" b="1" dirty="0">
                <a:solidFill>
                  <a:srgbClr val="8DC63F"/>
                </a:solidFill>
                <a:latin typeface="Segoe UI Emoji" panose="020B0502040204020203" pitchFamily="34" charset="0"/>
                <a:ea typeface="Segoe UI Emoji" panose="020B0502040204020203" pitchFamily="34" charset="0"/>
              </a:rPr>
              <a:t>Administration</a:t>
            </a:r>
          </a:p>
          <a:p>
            <a:pPr marL="449263" lvl="1" indent="-285750">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Lecture de l’</a:t>
            </a:r>
            <a:r>
              <a:rPr lang="fr-FR" sz="1400" b="1" dirty="0">
                <a:solidFill>
                  <a:schemeClr val="tx1"/>
                </a:solidFill>
                <a:latin typeface="Segoe UI Emoji" panose="020B0502040204020203" pitchFamily="34" charset="0"/>
                <a:ea typeface="Segoe UI Emoji" panose="020B0502040204020203" pitchFamily="34" charset="0"/>
              </a:rPr>
              <a:t>étiquette</a:t>
            </a:r>
            <a:r>
              <a:rPr lang="fr-FR" sz="1400" dirty="0">
                <a:solidFill>
                  <a:schemeClr val="tx1"/>
                </a:solidFill>
                <a:latin typeface="Segoe UI Emoji" panose="020B0502040204020203" pitchFamily="34" charset="0"/>
                <a:ea typeface="Segoe UI Emoji" panose="020B0502040204020203" pitchFamily="34" charset="0"/>
              </a:rPr>
              <a:t> avant administration</a:t>
            </a:r>
          </a:p>
          <a:p>
            <a:pPr marL="1200150" lvl="2" indent="-285750">
              <a:buFont typeface="Arial" panose="020B0604020202020204" pitchFamily="34" charset="0"/>
              <a:buChar char="•"/>
            </a:pPr>
            <a:r>
              <a:rPr lang="fr-FR" sz="1400" b="1" dirty="0">
                <a:solidFill>
                  <a:srgbClr val="F79646"/>
                </a:solidFill>
                <a:latin typeface="Segoe UI Emoji" panose="020B0502040204020203" pitchFamily="34" charset="0"/>
                <a:ea typeface="Segoe UI Emoji" panose="020B0502040204020203" pitchFamily="34" charset="0"/>
              </a:rPr>
              <a:t>Produit </a:t>
            </a:r>
          </a:p>
          <a:p>
            <a:pPr marL="1200150" lvl="2" indent="-285750">
              <a:buFont typeface="Arial" panose="020B0604020202020204" pitchFamily="34" charset="0"/>
              <a:buChar char="•"/>
            </a:pPr>
            <a:r>
              <a:rPr lang="fr-FR" sz="1400" b="1" dirty="0">
                <a:solidFill>
                  <a:srgbClr val="034EA2"/>
                </a:solidFill>
                <a:latin typeface="Segoe UI Emoji" panose="020B0502040204020203" pitchFamily="34" charset="0"/>
                <a:ea typeface="Segoe UI Emoji" panose="020B0502040204020203" pitchFamily="34" charset="0"/>
              </a:rPr>
              <a:t>Voie d’administration </a:t>
            </a:r>
          </a:p>
          <a:p>
            <a:pPr marL="1200150" lvl="2" indent="-285750">
              <a:buFont typeface="Arial" panose="020B0604020202020204" pitchFamily="34" charset="0"/>
              <a:buChar char="•"/>
            </a:pPr>
            <a:r>
              <a:rPr lang="fr-FR" sz="1400" b="1" dirty="0">
                <a:solidFill>
                  <a:srgbClr val="C00000"/>
                </a:solidFill>
                <a:latin typeface="Segoe UI Emoji" panose="020B0502040204020203" pitchFamily="34" charset="0"/>
                <a:ea typeface="Segoe UI Emoji" panose="020B0502040204020203" pitchFamily="34" charset="0"/>
              </a:rPr>
              <a:t>Date de péremption</a:t>
            </a:r>
          </a:p>
          <a:p>
            <a:pPr marL="449263" lvl="1" indent="-285750">
              <a:spcBef>
                <a:spcPts val="300"/>
              </a:spcBef>
              <a:spcAft>
                <a:spcPts val="300"/>
              </a:spcAft>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Vérifier que la dosette n’a pas déjà été ouverte</a:t>
            </a:r>
          </a:p>
          <a:p>
            <a:pPr marL="449263" lvl="1" indent="-285750">
              <a:spcBef>
                <a:spcPts val="300"/>
              </a:spcBef>
              <a:spcAft>
                <a:spcPts val="300"/>
              </a:spcAft>
            </a:pPr>
            <a:r>
              <a:rPr lang="fr-FR" sz="1400" dirty="0">
                <a:solidFill>
                  <a:schemeClr val="tx1"/>
                </a:solidFill>
                <a:latin typeface="Segoe UI Emoji" panose="020B0502040204020203" pitchFamily="34" charset="0"/>
                <a:ea typeface="Segoe UI Emoji" panose="020B0502040204020203" pitchFamily="34" charset="0"/>
              </a:rPr>
              <a:t>  </a:t>
            </a:r>
            <a:r>
              <a:rPr lang="fr-FR" sz="1400" b="1" dirty="0">
                <a:solidFill>
                  <a:schemeClr val="tx1"/>
                </a:solidFill>
                <a:latin typeface="Segoe UI Emoji" panose="020B0502040204020203" pitchFamily="34" charset="0"/>
                <a:ea typeface="Segoe UI Emoji" panose="020B0502040204020203" pitchFamily="34" charset="0"/>
              </a:rPr>
              <a:t>     </a:t>
            </a:r>
            <a:r>
              <a:rPr lang="fr-FR" sz="1400" b="1" dirty="0" err="1">
                <a:solidFill>
                  <a:schemeClr val="tx1"/>
                </a:solidFill>
                <a:latin typeface="Segoe UI Emoji" panose="020B0502040204020203" pitchFamily="34" charset="0"/>
                <a:ea typeface="Segoe UI Emoji" panose="020B0502040204020203" pitchFamily="34" charset="0"/>
              </a:rPr>
              <a:t>Unidose</a:t>
            </a:r>
            <a:r>
              <a:rPr lang="fr-FR" sz="1400" b="1" dirty="0">
                <a:solidFill>
                  <a:schemeClr val="tx1"/>
                </a:solidFill>
                <a:latin typeface="Segoe UI Emoji" panose="020B0502040204020203" pitchFamily="34" charset="0"/>
                <a:ea typeface="Segoe UI Emoji" panose="020B0502040204020203" pitchFamily="34" charset="0"/>
              </a:rPr>
              <a:t> = usage unique</a:t>
            </a:r>
          </a:p>
          <a:p>
            <a:pPr marL="449263" lvl="1" indent="-285750">
              <a:spcBef>
                <a:spcPts val="300"/>
              </a:spcBef>
              <a:spcAft>
                <a:spcPts val="300"/>
              </a:spcAft>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Vérifier la quantité à administrer (tout le contenu n’est pas forcément administré)</a:t>
            </a:r>
          </a:p>
        </p:txBody>
      </p:sp>
      <p:pic>
        <p:nvPicPr>
          <p:cNvPr id="3" name="Image 2"/>
          <p:cNvPicPr>
            <a:picLocks noChangeAspect="1"/>
          </p:cNvPicPr>
          <p:nvPr/>
        </p:nvPicPr>
        <p:blipFill rotWithShape="1">
          <a:blip r:embed="rId6"/>
          <a:srcRect l="4372" t="11470" r="7029" b="5164"/>
          <a:stretch/>
        </p:blipFill>
        <p:spPr>
          <a:xfrm>
            <a:off x="5096185" y="4134203"/>
            <a:ext cx="3831815" cy="1722474"/>
          </a:xfrm>
          <a:prstGeom prst="rect">
            <a:avLst/>
          </a:prstGeom>
        </p:spPr>
      </p:pic>
      <p:cxnSp>
        <p:nvCxnSpPr>
          <p:cNvPr id="14" name="Connecteur droit avec flèche 13"/>
          <p:cNvCxnSpPr/>
          <p:nvPr/>
        </p:nvCxnSpPr>
        <p:spPr>
          <a:xfrm>
            <a:off x="5738085" y="5206467"/>
            <a:ext cx="444500" cy="190500"/>
          </a:xfrm>
          <a:prstGeom prst="straightConnector1">
            <a:avLst/>
          </a:prstGeom>
          <a:ln w="44450">
            <a:headEnd type="none" w="med" len="med"/>
            <a:tailEnd type="arrow" w="med" len="med"/>
          </a:ln>
        </p:spPr>
        <p:style>
          <a:lnRef idx="3">
            <a:schemeClr val="accent5"/>
          </a:lnRef>
          <a:fillRef idx="0">
            <a:schemeClr val="accent5"/>
          </a:fillRef>
          <a:effectRef idx="2">
            <a:schemeClr val="accent5"/>
          </a:effectRef>
          <a:fontRef idx="minor">
            <a:schemeClr val="tx1"/>
          </a:fontRef>
        </p:style>
      </p:cxnSp>
      <p:cxnSp>
        <p:nvCxnSpPr>
          <p:cNvPr id="15" name="Connecteur droit avec flèche 14"/>
          <p:cNvCxnSpPr/>
          <p:nvPr/>
        </p:nvCxnSpPr>
        <p:spPr>
          <a:xfrm>
            <a:off x="6404835" y="4152367"/>
            <a:ext cx="444500" cy="190500"/>
          </a:xfrm>
          <a:prstGeom prst="straightConnector1">
            <a:avLst/>
          </a:prstGeom>
          <a:ln w="44450">
            <a:headEnd type="none" w="med" len="med"/>
            <a:tailEnd type="arrow" w="med" len="med"/>
          </a:ln>
        </p:spPr>
        <p:style>
          <a:lnRef idx="3">
            <a:schemeClr val="accent5"/>
          </a:lnRef>
          <a:fillRef idx="0">
            <a:schemeClr val="accent5"/>
          </a:fillRef>
          <a:effectRef idx="2">
            <a:schemeClr val="accent5"/>
          </a:effectRef>
          <a:fontRef idx="minor">
            <a:schemeClr val="tx1"/>
          </a:fontRef>
        </p:style>
      </p:cxnSp>
      <p:cxnSp>
        <p:nvCxnSpPr>
          <p:cNvPr id="16" name="Connecteur droit avec flèche 15"/>
          <p:cNvCxnSpPr/>
          <p:nvPr/>
        </p:nvCxnSpPr>
        <p:spPr>
          <a:xfrm flipH="1">
            <a:off x="7293835" y="5371567"/>
            <a:ext cx="196850" cy="139700"/>
          </a:xfrm>
          <a:prstGeom prst="straightConnector1">
            <a:avLst/>
          </a:prstGeom>
          <a:ln w="44450">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18" name="Connecteur droit avec flèche 17"/>
          <p:cNvCxnSpPr/>
          <p:nvPr/>
        </p:nvCxnSpPr>
        <p:spPr>
          <a:xfrm flipH="1">
            <a:off x="8424135" y="4336517"/>
            <a:ext cx="196850" cy="139700"/>
          </a:xfrm>
          <a:prstGeom prst="straightConnector1">
            <a:avLst/>
          </a:prstGeom>
          <a:ln w="44450">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19" name="Connecteur droit avec flèche 18"/>
          <p:cNvCxnSpPr/>
          <p:nvPr/>
        </p:nvCxnSpPr>
        <p:spPr>
          <a:xfrm flipV="1">
            <a:off x="5592035" y="5682717"/>
            <a:ext cx="260350" cy="165100"/>
          </a:xfrm>
          <a:prstGeom prst="straightConnector1">
            <a:avLst/>
          </a:prstGeom>
          <a:ln w="44450">
            <a:headEnd type="none" w="med" len="med"/>
            <a:tailEnd type="arrow" w="med" len="med"/>
          </a:ln>
        </p:spPr>
        <p:style>
          <a:lnRef idx="3">
            <a:schemeClr val="accent4"/>
          </a:lnRef>
          <a:fillRef idx="0">
            <a:schemeClr val="accent4"/>
          </a:fillRef>
          <a:effectRef idx="2">
            <a:schemeClr val="accent4"/>
          </a:effectRef>
          <a:fontRef idx="minor">
            <a:schemeClr val="tx1"/>
          </a:fontRef>
        </p:style>
      </p:cxnSp>
      <p:cxnSp>
        <p:nvCxnSpPr>
          <p:cNvPr id="23" name="Connecteur droit avec flèche 22"/>
          <p:cNvCxnSpPr/>
          <p:nvPr/>
        </p:nvCxnSpPr>
        <p:spPr>
          <a:xfrm flipV="1">
            <a:off x="7884385" y="4717517"/>
            <a:ext cx="260350" cy="165100"/>
          </a:xfrm>
          <a:prstGeom prst="straightConnector1">
            <a:avLst/>
          </a:prstGeom>
          <a:ln w="44450">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1" name="Rectangle 10"/>
          <p:cNvSpPr/>
          <p:nvPr/>
        </p:nvSpPr>
        <p:spPr>
          <a:xfrm>
            <a:off x="4198640" y="4406367"/>
            <a:ext cx="4754879" cy="1205223"/>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600" b="1" dirty="0">
                <a:solidFill>
                  <a:srgbClr val="8DC63F"/>
                </a:solidFill>
                <a:latin typeface="Segoe UI Emoji" panose="020B0502040204020203" pitchFamily="34" charset="0"/>
                <a:ea typeface="Segoe UI Emoji" panose="020B0502040204020203" pitchFamily="34" charset="0"/>
              </a:rPr>
              <a:t>Stockage</a:t>
            </a:r>
          </a:p>
          <a:p>
            <a:pPr marL="449263" lvl="1" indent="-285750">
              <a:buFont typeface="Arial" panose="020B0604020202020204" pitchFamily="34" charset="0"/>
              <a:buChar char="•"/>
            </a:pPr>
            <a:r>
              <a:rPr lang="fr-FR" sz="1400" u="sng" dirty="0">
                <a:solidFill>
                  <a:schemeClr val="tx1"/>
                </a:solidFill>
                <a:latin typeface="Segoe UI Emoji" panose="020B0502040204020203" pitchFamily="34" charset="0"/>
                <a:ea typeface="Segoe UI Emoji" panose="020B0502040204020203" pitchFamily="34" charset="0"/>
              </a:rPr>
              <a:t>AVANT</a:t>
            </a:r>
            <a:r>
              <a:rPr lang="fr-FR" sz="1400" dirty="0">
                <a:solidFill>
                  <a:schemeClr val="tx1"/>
                </a:solidFill>
                <a:latin typeface="Segoe UI Emoji" panose="020B0502040204020203" pitchFamily="34" charset="0"/>
                <a:ea typeface="Segoe UI Emoji" panose="020B0502040204020203" pitchFamily="34" charset="0"/>
              </a:rPr>
              <a:t> utilisation : </a:t>
            </a:r>
          </a:p>
          <a:p>
            <a:pPr lvl="1"/>
            <a:r>
              <a:rPr lang="fr-FR" sz="1400" dirty="0">
                <a:solidFill>
                  <a:schemeClr val="tx1"/>
                </a:solidFill>
                <a:latin typeface="Segoe UI Emoji" panose="020B0502040204020203" pitchFamily="34" charset="0"/>
                <a:ea typeface="Segoe UI Emoji" panose="020B0502040204020203" pitchFamily="34" charset="0"/>
              </a:rPr>
              <a:t>	</a:t>
            </a:r>
            <a:r>
              <a:rPr lang="fr-FR" sz="1400" dirty="0">
                <a:solidFill>
                  <a:schemeClr val="tx1"/>
                </a:solidFill>
                <a:latin typeface="Segoe UI Emoji" panose="020B0502040204020203" pitchFamily="34" charset="0"/>
                <a:ea typeface="Segoe UI Emoji" panose="020B0502040204020203" pitchFamily="34" charset="0"/>
                <a:sym typeface="Wingdings" panose="05000000000000000000" pitchFamily="2" charset="2"/>
              </a:rPr>
              <a:t> </a:t>
            </a:r>
            <a:r>
              <a:rPr lang="fr-FR" sz="1400" dirty="0">
                <a:solidFill>
                  <a:schemeClr val="tx1"/>
                </a:solidFill>
                <a:latin typeface="Segoe UI Emoji" panose="020B0502040204020203" pitchFamily="34" charset="0"/>
                <a:ea typeface="Segoe UI Emoji" panose="020B0502040204020203" pitchFamily="34" charset="0"/>
              </a:rPr>
              <a:t>1 voie d’administration = 1 lieu </a:t>
            </a:r>
            <a:r>
              <a:rPr lang="fr-FR" sz="1400" dirty="0" smtClean="0">
                <a:solidFill>
                  <a:schemeClr val="tx1"/>
                </a:solidFill>
                <a:latin typeface="Segoe UI Emoji" panose="020B0502040204020203" pitchFamily="34" charset="0"/>
                <a:ea typeface="Segoe UI Emoji" panose="020B0502040204020203" pitchFamily="34" charset="0"/>
              </a:rPr>
              <a:t>de stockage </a:t>
            </a:r>
            <a:endParaRPr lang="fr-FR" sz="1400" dirty="0">
              <a:solidFill>
                <a:schemeClr val="tx1"/>
              </a:solidFill>
              <a:latin typeface="Segoe UI Emoji" panose="020B0502040204020203" pitchFamily="34" charset="0"/>
              <a:ea typeface="Segoe UI Emoji" panose="020B0502040204020203" pitchFamily="34" charset="0"/>
            </a:endParaRPr>
          </a:p>
          <a:p>
            <a:pPr marL="449263" lvl="1" indent="-285750">
              <a:buFont typeface="Arial" panose="020B0604020202020204" pitchFamily="34" charset="0"/>
              <a:buChar char="•"/>
            </a:pPr>
            <a:r>
              <a:rPr lang="fr-FR" sz="1400" u="sng" dirty="0">
                <a:solidFill>
                  <a:schemeClr val="tx1"/>
                </a:solidFill>
                <a:latin typeface="Segoe UI Emoji" panose="020B0502040204020203" pitchFamily="34" charset="0"/>
                <a:ea typeface="Segoe UI Emoji" panose="020B0502040204020203" pitchFamily="34" charset="0"/>
              </a:rPr>
              <a:t>APRES</a:t>
            </a:r>
            <a:r>
              <a:rPr lang="fr-FR" sz="1400" dirty="0">
                <a:solidFill>
                  <a:schemeClr val="tx1"/>
                </a:solidFill>
                <a:latin typeface="Segoe UI Emoji" panose="020B0502040204020203" pitchFamily="34" charset="0"/>
                <a:ea typeface="Segoe UI Emoji" panose="020B0502040204020203" pitchFamily="34" charset="0"/>
              </a:rPr>
              <a:t> utilisation : à jeter (usage unique)</a:t>
            </a:r>
          </a:p>
        </p:txBody>
      </p:sp>
      <p:sp>
        <p:nvSpPr>
          <p:cNvPr id="20" name="Espace réservé du contenu 1"/>
          <p:cNvSpPr txBox="1">
            <a:spLocks/>
          </p:cNvSpPr>
          <p:nvPr/>
        </p:nvSpPr>
        <p:spPr>
          <a:xfrm>
            <a:off x="3603812" y="1518130"/>
            <a:ext cx="5302063" cy="2118462"/>
          </a:xfrm>
          <a:prstGeom prst="rect">
            <a:avLst/>
          </a:prstGeom>
        </p:spPr>
        <p:txBody>
          <a:bodyPr>
            <a:normAutofit fontScale="25000" lnSpcReduction="20000"/>
          </a:bodyPr>
          <a:lstStyle>
            <a:lvl1pPr marL="273050" indent="-273050" algn="l" defTabSz="792000" rtl="0" eaLnBrk="1" latinLnBrk="0" hangingPunct="1">
              <a:lnSpc>
                <a:spcPct val="100000"/>
              </a:lnSpc>
              <a:spcBef>
                <a:spcPts val="600"/>
              </a:spcBef>
              <a:spcAft>
                <a:spcPts val="600"/>
              </a:spcAft>
              <a:buFont typeface="Arial" panose="020B0604020202020204" pitchFamily="34" charset="0"/>
              <a:buChar char="•"/>
              <a:defRPr sz="2000" b="1" kern="1200" spc="-40" baseline="0">
                <a:solidFill>
                  <a:srgbClr val="034EA2"/>
                </a:solidFill>
                <a:latin typeface="Segoe UI Emoji" panose="020B0502040204020203" pitchFamily="34" charset="0"/>
                <a:ea typeface="Segoe UI Emoji" panose="020B0502040204020203" pitchFamily="34" charset="0"/>
                <a:cs typeface="+mn-cs"/>
              </a:defRPr>
            </a:lvl1pPr>
            <a:lvl2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1" kern="1200" spc="-40" baseline="0">
                <a:solidFill>
                  <a:schemeClr val="tx1"/>
                </a:solidFill>
                <a:latin typeface="Segoe UI Emoji" panose="020B0502040204020203" pitchFamily="34" charset="0"/>
                <a:ea typeface="Segoe UI Emoji" panose="020B0502040204020203" pitchFamily="34" charset="0"/>
                <a:cs typeface="+mn-cs"/>
              </a:defRPr>
            </a:lvl2pPr>
            <a:lvl3pPr marL="538163" indent="-225425" algn="l" defTabSz="914400" rtl="0" eaLnBrk="1" latinLnBrk="0" hangingPunct="1">
              <a:lnSpc>
                <a:spcPct val="100000"/>
              </a:lnSpc>
              <a:spcBef>
                <a:spcPts val="600"/>
              </a:spcBef>
              <a:spcAft>
                <a:spcPts val="400"/>
              </a:spcAft>
              <a:buFont typeface="Arial" panose="020B0604020202020204" pitchFamily="34" charset="0"/>
              <a:buChar char="•"/>
              <a:defRPr sz="1800" b="0" kern="1200" spc="-40" baseline="0">
                <a:solidFill>
                  <a:schemeClr val="tx1"/>
                </a:solidFill>
                <a:latin typeface="Segoe UI Emoji" panose="020B0502040204020203" pitchFamily="34" charset="0"/>
                <a:ea typeface="Segoe UI Emoji" panose="020B0502040204020203" pitchFamily="34" charset="0"/>
                <a:cs typeface="+mn-cs"/>
              </a:defRPr>
            </a:lvl3pPr>
            <a:lvl4pPr marL="982663" indent="-228600" algn="l" defTabSz="914400" rtl="0" eaLnBrk="1" latinLnBrk="0" hangingPunct="1">
              <a:lnSpc>
                <a:spcPct val="100000"/>
              </a:lnSpc>
              <a:spcBef>
                <a:spcPts val="400"/>
              </a:spcBef>
              <a:spcAft>
                <a:spcPts val="400"/>
              </a:spcAft>
              <a:buFont typeface="Arial" panose="020B0604020202020204" pitchFamily="34" charset="0"/>
              <a:buChar char="•"/>
              <a:tabLst>
                <a:tab pos="1252538" algn="l"/>
              </a:tabLst>
              <a:defRPr sz="1600" kern="1200" spc="-40" baseline="0">
                <a:solidFill>
                  <a:schemeClr val="tx1"/>
                </a:solidFill>
                <a:latin typeface="Segoe UI Emoji" panose="020B0502040204020203" pitchFamily="34" charset="0"/>
                <a:ea typeface="Segoe UI Emoji" panose="020B0502040204020203" pitchFamily="34" charset="0"/>
                <a:cs typeface="+mn-cs"/>
              </a:defRPr>
            </a:lvl4pPr>
            <a:lvl5pPr marL="1439863" indent="-228600" algn="l" defTabSz="914400" rtl="0" eaLnBrk="1" latinLnBrk="0" hangingPunct="1">
              <a:lnSpc>
                <a:spcPct val="100000"/>
              </a:lnSpc>
              <a:spcBef>
                <a:spcPts val="400"/>
              </a:spcBef>
              <a:spcAft>
                <a:spcPts val="400"/>
              </a:spcAft>
              <a:buFont typeface="Arial" panose="020B0604020202020204" pitchFamily="34" charset="0"/>
              <a:buChar char="•"/>
              <a:defRPr sz="16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fr-FR" sz="7600" dirty="0" smtClean="0"/>
              <a:t>Risques liés à l’administration ou l’utilisation de petits conditionnements unidoses</a:t>
            </a:r>
          </a:p>
          <a:p>
            <a:pPr lvl="1">
              <a:lnSpc>
                <a:spcPct val="120000"/>
              </a:lnSpc>
              <a:spcBef>
                <a:spcPts val="0"/>
              </a:spcBef>
            </a:pPr>
            <a:r>
              <a:rPr lang="fr-FR" sz="5600" b="0" dirty="0" smtClean="0"/>
              <a:t>Produits différents (antiseptiques, sérum physiologique, médicaments, cosmétiques…)</a:t>
            </a:r>
          </a:p>
          <a:p>
            <a:pPr lvl="1">
              <a:lnSpc>
                <a:spcPct val="120000"/>
              </a:lnSpc>
              <a:spcBef>
                <a:spcPts val="0"/>
              </a:spcBef>
            </a:pPr>
            <a:r>
              <a:rPr lang="fr-FR" sz="5600" b="0" dirty="0" smtClean="0"/>
              <a:t>Voie d’administration différentes (cutanée, oculaire…) mais dans des conditionnements similaires </a:t>
            </a:r>
          </a:p>
          <a:p>
            <a:pPr lvl="1">
              <a:lnSpc>
                <a:spcPct val="120000"/>
              </a:lnSpc>
              <a:spcBef>
                <a:spcPts val="0"/>
              </a:spcBef>
            </a:pPr>
            <a:r>
              <a:rPr lang="fr-FR" sz="5600" b="0" dirty="0" smtClean="0"/>
              <a:t>Risque de </a:t>
            </a:r>
            <a:r>
              <a:rPr lang="fr-FR" sz="5600" dirty="0" smtClean="0"/>
              <a:t>confusion +++</a:t>
            </a:r>
          </a:p>
          <a:p>
            <a:pPr lvl="3">
              <a:lnSpc>
                <a:spcPct val="120000"/>
              </a:lnSpc>
              <a:spcBef>
                <a:spcPts val="0"/>
              </a:spcBef>
            </a:pPr>
            <a:r>
              <a:rPr lang="fr-FR" sz="4800" dirty="0" smtClean="0"/>
              <a:t>Exemple : confusion entre </a:t>
            </a:r>
            <a:r>
              <a:rPr lang="fr-FR" sz="4800" dirty="0" err="1" smtClean="0"/>
              <a:t>chlorhexidine</a:t>
            </a:r>
            <a:r>
              <a:rPr lang="fr-FR" sz="4800" dirty="0" smtClean="0"/>
              <a:t> et sérum physiologique </a:t>
            </a:r>
            <a:r>
              <a:rPr lang="fr-FR" sz="4800" dirty="0" smtClean="0">
                <a:sym typeface="Wingdings" panose="05000000000000000000" pitchFamily="2" charset="2"/>
              </a:rPr>
              <a:t></a:t>
            </a:r>
            <a:r>
              <a:rPr lang="fr-FR" sz="4800" dirty="0" smtClean="0"/>
              <a:t> risque de convulsions et spasmes laryngés</a:t>
            </a:r>
            <a:endParaRPr lang="fr-FR" sz="4800" dirty="0"/>
          </a:p>
        </p:txBody>
      </p:sp>
      <p:sp>
        <p:nvSpPr>
          <p:cNvPr id="21" name="Titre 4"/>
          <p:cNvSpPr txBox="1">
            <a:spLocks/>
          </p:cNvSpPr>
          <p:nvPr/>
        </p:nvSpPr>
        <p:spPr>
          <a:xfrm>
            <a:off x="436104" y="321867"/>
            <a:ext cx="2802325" cy="1011634"/>
          </a:xfrm>
          <a:prstGeom prst="rect">
            <a:avLst/>
          </a:prstGeom>
        </p:spPr>
        <p:txBody>
          <a:bodyPr/>
          <a:lstStyle>
            <a:lvl1pPr algn="ctr" defTabSz="914400" rtl="0" eaLnBrk="1" latinLnBrk="0" hangingPunct="1">
              <a:lnSpc>
                <a:spcPct val="90000"/>
              </a:lnSpc>
              <a:spcBef>
                <a:spcPct val="0"/>
              </a:spcBef>
              <a:buNone/>
              <a:defRPr sz="3600" kern="1200" cap="small" spc="-60" baseline="0">
                <a:solidFill>
                  <a:srgbClr val="034EA2"/>
                </a:solidFill>
                <a:latin typeface="Segoe UI Semibold" panose="020B0702040204020203" pitchFamily="34" charset="0"/>
                <a:ea typeface="+mj-ea"/>
                <a:cs typeface="Segoe UI Semibold" panose="020B0702040204020203" pitchFamily="34" charset="0"/>
              </a:defRPr>
            </a:lvl1pPr>
          </a:lstStyle>
          <a:p>
            <a:pPr algn="l"/>
            <a:r>
              <a:rPr lang="fr-FR" dirty="0" smtClean="0"/>
              <a:t>Chambre 2</a:t>
            </a:r>
            <a:endParaRPr lang="fr-FR" dirty="0"/>
          </a:p>
        </p:txBody>
      </p:sp>
    </p:spTree>
    <p:custDataLst>
      <p:tags r:id="rId1"/>
    </p:custDataLst>
    <p:extLst>
      <p:ext uri="{BB962C8B-B14F-4D97-AF65-F5344CB8AC3E}">
        <p14:creationId xmlns:p14="http://schemas.microsoft.com/office/powerpoint/2010/main" val="2640201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D0A4AE8C-A5EC-46C3-B8CF-3DC08DAAD9BE}" type="slidenum">
              <a:rPr lang="fr-FR" smtClean="0"/>
              <a:t>5</a:t>
            </a:fld>
            <a:endParaRPr lang="fr-FR" dirty="0"/>
          </a:p>
        </p:txBody>
      </p:sp>
      <p:pic>
        <p:nvPicPr>
          <p:cNvPr id="6" name="Image 5"/>
          <p:cNvPicPr>
            <a:picLocks noChangeAspect="1"/>
          </p:cNvPicPr>
          <p:nvPr/>
        </p:nvPicPr>
        <p:blipFill rotWithShape="1">
          <a:blip r:embed="rId3">
            <a:extLst>
              <a:ext uri="{BEBA8EAE-BF5A-486C-A8C5-ECC9F3942E4B}">
                <a14:imgProps xmlns:a14="http://schemas.microsoft.com/office/drawing/2010/main">
                  <a14:imgLayer r:embed="rId4">
                    <a14:imgEffect>
                      <a14:backgroundRemoval t="76342" b="99093" l="0" r="27499">
                        <a14:backgroundMark x1="765" y1="85034" x2="622" y2="82691"/>
                      </a14:backgroundRemoval>
                    </a14:imgEffect>
                  </a14:imgLayer>
                </a14:imgProps>
              </a:ext>
            </a:extLst>
          </a:blip>
          <a:srcRect t="76139" r="72631"/>
          <a:stretch/>
        </p:blipFill>
        <p:spPr>
          <a:xfrm>
            <a:off x="83457" y="931410"/>
            <a:ext cx="3043098" cy="1702205"/>
          </a:xfrm>
          <a:prstGeom prst="rect">
            <a:avLst/>
          </a:prstGeom>
        </p:spPr>
      </p:pic>
      <p:sp>
        <p:nvSpPr>
          <p:cNvPr id="7" name="Espace réservé du contenu 2"/>
          <p:cNvSpPr txBox="1">
            <a:spLocks/>
          </p:cNvSpPr>
          <p:nvPr/>
        </p:nvSpPr>
        <p:spPr>
          <a:xfrm>
            <a:off x="3392680" y="153825"/>
            <a:ext cx="5571858" cy="1179676"/>
          </a:xfrm>
          <a:prstGeom prst="rect">
            <a:avLst/>
          </a:prstGeom>
          <a:solidFill>
            <a:schemeClr val="bg2">
              <a:lumMod val="90000"/>
            </a:schemeClr>
          </a:solidFill>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spc="-40" baseline="0">
                <a:solidFill>
                  <a:srgbClr val="034EA2"/>
                </a:solidFill>
                <a:latin typeface="Segoe UI Emoji" panose="020B0502040204020203" pitchFamily="34" charset="0"/>
                <a:ea typeface="Segoe UI Emoji" panose="020B0502040204020203" pitchFamily="34" charset="0"/>
                <a:cs typeface="+mn-cs"/>
              </a:defRPr>
            </a:lvl1pPr>
            <a:lvl2pPr marL="541338" indent="-228600" algn="l" defTabSz="914400" rtl="0" eaLnBrk="1" latinLnBrk="0" hangingPunct="1">
              <a:lnSpc>
                <a:spcPct val="90000"/>
              </a:lnSpc>
              <a:spcBef>
                <a:spcPts val="500"/>
              </a:spcBef>
              <a:buFont typeface="Arial" panose="020B0604020202020204" pitchFamily="34" charset="0"/>
              <a:buChar char="•"/>
              <a:defRPr sz="2400" kern="1200" spc="-40" baseline="0">
                <a:solidFill>
                  <a:schemeClr val="tx1"/>
                </a:solidFill>
                <a:latin typeface="Segoe UI Emoji" panose="020B0502040204020203" pitchFamily="34" charset="0"/>
                <a:ea typeface="Segoe UI Emoji" panose="020B0502040204020203" pitchFamily="34" charset="0"/>
                <a:cs typeface="+mn-cs"/>
              </a:defRPr>
            </a:lvl2pPr>
            <a:lvl3pPr marL="896938" indent="-228600" algn="l" defTabSz="914400" rtl="0" eaLnBrk="1" latinLnBrk="0" hangingPunct="1">
              <a:lnSpc>
                <a:spcPct val="90000"/>
              </a:lnSpc>
              <a:spcBef>
                <a:spcPts val="500"/>
              </a:spcBef>
              <a:buFont typeface="Arial" panose="020B0604020202020204" pitchFamily="34" charset="0"/>
              <a:buChar char="•"/>
              <a:defRPr sz="2200" kern="1200" spc="-40" baseline="0">
                <a:solidFill>
                  <a:schemeClr val="tx1"/>
                </a:solidFill>
                <a:latin typeface="Segoe UI Emoji" panose="020B0502040204020203" pitchFamily="34" charset="0"/>
                <a:ea typeface="Segoe UI Emoji" panose="020B0502040204020203" pitchFamily="34" charset="0"/>
                <a:cs typeface="+mn-cs"/>
              </a:defRPr>
            </a:lvl3pPr>
            <a:lvl4pPr marL="1252538" indent="-228600" algn="l" defTabSz="914400" rtl="0" eaLnBrk="1" latinLnBrk="0" hangingPunct="1">
              <a:lnSpc>
                <a:spcPct val="90000"/>
              </a:lnSpc>
              <a:spcBef>
                <a:spcPts val="500"/>
              </a:spcBef>
              <a:buFont typeface="Arial" panose="020B0604020202020204" pitchFamily="34" charset="0"/>
              <a:buChar char="•"/>
              <a:tabLst>
                <a:tab pos="1252538" algn="l"/>
              </a:tabLst>
              <a:defRPr sz="1800" kern="1200" spc="-40" baseline="0">
                <a:solidFill>
                  <a:schemeClr val="tx1"/>
                </a:solidFill>
                <a:latin typeface="Segoe UI Emoji" panose="020B0502040204020203" pitchFamily="34" charset="0"/>
                <a:ea typeface="Segoe UI Emoji" panose="020B0502040204020203" pitchFamily="34" charset="0"/>
                <a:cs typeface="+mn-cs"/>
              </a:defRPr>
            </a:lvl4pPr>
            <a:lvl5pPr marL="1617663" indent="-228600" algn="l" defTabSz="914400" rtl="0" eaLnBrk="1" latinLnBrk="0" hangingPunct="1">
              <a:lnSpc>
                <a:spcPct val="90000"/>
              </a:lnSpc>
              <a:spcBef>
                <a:spcPts val="500"/>
              </a:spcBef>
              <a:buFont typeface="Arial" panose="020B0604020202020204" pitchFamily="34" charset="0"/>
              <a:buChar char="•"/>
              <a:defRPr sz="18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2000" b="1" dirty="0" smtClean="0"/>
              <a:t>Nombreux </a:t>
            </a:r>
            <a:r>
              <a:rPr lang="fr-FR" sz="2000" b="1" dirty="0"/>
              <a:t>surdosages </a:t>
            </a:r>
            <a:r>
              <a:rPr lang="fr-FR" sz="2000" b="1" dirty="0" smtClean="0"/>
              <a:t>(dont des décès) </a:t>
            </a:r>
            <a:r>
              <a:rPr lang="fr-FR" sz="2000" dirty="0"/>
              <a:t>liés à une prise journalière </a:t>
            </a:r>
            <a:r>
              <a:rPr lang="fr-FR" sz="2000" dirty="0" smtClean="0"/>
              <a:t>de </a:t>
            </a:r>
            <a:r>
              <a:rPr lang="fr-FR" sz="2000" dirty="0"/>
              <a:t>méthotrexate par voie orale.</a:t>
            </a:r>
          </a:p>
        </p:txBody>
      </p:sp>
      <p:sp>
        <p:nvSpPr>
          <p:cNvPr id="9" name="Espace réservé du contenu 1"/>
          <p:cNvSpPr>
            <a:spLocks noGrp="1"/>
          </p:cNvSpPr>
          <p:nvPr>
            <p:ph idx="1"/>
          </p:nvPr>
        </p:nvSpPr>
        <p:spPr>
          <a:xfrm>
            <a:off x="3411225" y="1378721"/>
            <a:ext cx="5551800" cy="1354954"/>
          </a:xfrm>
        </p:spPr>
        <p:txBody>
          <a:bodyPr>
            <a:normAutofit lnSpcReduction="10000"/>
          </a:bodyPr>
          <a:lstStyle/>
          <a:p>
            <a:pPr>
              <a:spcBef>
                <a:spcPts val="0"/>
              </a:spcBef>
            </a:pPr>
            <a:r>
              <a:rPr lang="fr-FR" dirty="0"/>
              <a:t>Risques liés à l’administration de méthotrexate par voie orale </a:t>
            </a:r>
            <a:r>
              <a:rPr lang="fr-FR" b="0" dirty="0"/>
              <a:t>(hors cancérologie)</a:t>
            </a:r>
            <a:endParaRPr lang="fr-FR" dirty="0"/>
          </a:p>
          <a:p>
            <a:pPr lvl="1">
              <a:spcBef>
                <a:spcPts val="0"/>
              </a:spcBef>
            </a:pPr>
            <a:r>
              <a:rPr lang="fr-FR" sz="1400" b="0" dirty="0">
                <a:sym typeface="Wingdings" panose="05000000000000000000" pitchFamily="2" charset="2"/>
              </a:rPr>
              <a:t>Prise quotidienne au lieu d’hebdomadaire </a:t>
            </a:r>
          </a:p>
          <a:p>
            <a:pPr marL="312738" lvl="1" indent="0">
              <a:spcBef>
                <a:spcPts val="0"/>
              </a:spcBef>
              <a:buNone/>
            </a:pPr>
            <a:r>
              <a:rPr lang="fr-FR" sz="1400" b="0" dirty="0">
                <a:sym typeface="Wingdings" panose="05000000000000000000" pitchFamily="2" charset="2"/>
              </a:rPr>
              <a:t>     </a:t>
            </a:r>
            <a:r>
              <a:rPr lang="fr-FR" sz="1400" dirty="0">
                <a:sym typeface="Wingdings" panose="05000000000000000000" pitchFamily="2" charset="2"/>
              </a:rPr>
              <a:t> </a:t>
            </a:r>
            <a:r>
              <a:rPr lang="fr-FR" sz="1400" dirty="0"/>
              <a:t>Surdosage, EI graves voire mortels</a:t>
            </a:r>
          </a:p>
        </p:txBody>
      </p:sp>
      <p:sp>
        <p:nvSpPr>
          <p:cNvPr id="10" name="Rectangle 9"/>
          <p:cNvSpPr/>
          <p:nvPr/>
        </p:nvSpPr>
        <p:spPr>
          <a:xfrm>
            <a:off x="130473" y="2963951"/>
            <a:ext cx="4194101" cy="2648417"/>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1600" b="1" dirty="0">
                <a:solidFill>
                  <a:srgbClr val="8DC63F"/>
                </a:solidFill>
                <a:latin typeface="Segoe UI Emoji" panose="020B0502040204020203" pitchFamily="34" charset="0"/>
                <a:ea typeface="Segoe UI Emoji" panose="020B0502040204020203" pitchFamily="34" charset="0"/>
              </a:rPr>
              <a:t>Prescription</a:t>
            </a:r>
          </a:p>
          <a:p>
            <a:pPr marL="449263" lvl="1" indent="-285750">
              <a:buFont typeface="Arial" panose="020B0604020202020204" pitchFamily="34" charset="0"/>
              <a:buChar char="•"/>
              <a:tabLst>
                <a:tab pos="808038" algn="l"/>
              </a:tabLst>
            </a:pPr>
            <a:r>
              <a:rPr lang="fr-FR" sz="1400" b="1" dirty="0">
                <a:solidFill>
                  <a:schemeClr val="tx1"/>
                </a:solidFill>
                <a:latin typeface="Segoe UI Emoji" panose="020B0502040204020203" pitchFamily="34" charset="0"/>
                <a:ea typeface="Segoe UI Emoji" panose="020B0502040204020203" pitchFamily="34" charset="0"/>
              </a:rPr>
              <a:t>Indications</a:t>
            </a:r>
            <a:r>
              <a:rPr lang="fr-FR" sz="1400" dirty="0">
                <a:solidFill>
                  <a:schemeClr val="tx1"/>
                </a:solidFill>
                <a:latin typeface="Segoe UI Emoji" panose="020B0502040204020203" pitchFamily="34" charset="0"/>
                <a:ea typeface="Segoe UI Emoji" panose="020B0502040204020203" pitchFamily="34" charset="0"/>
              </a:rPr>
              <a:t> </a:t>
            </a:r>
            <a:r>
              <a:rPr lang="fr-FR" sz="1400" dirty="0" smtClean="0">
                <a:solidFill>
                  <a:schemeClr val="tx1"/>
                </a:solidFill>
                <a:latin typeface="Segoe UI Emoji" panose="020B0502040204020203" pitchFamily="34" charset="0"/>
                <a:ea typeface="Segoe UI Emoji" panose="020B0502040204020203" pitchFamily="34" charset="0"/>
              </a:rPr>
              <a:t>: dermatologie et rhumatologie</a:t>
            </a:r>
          </a:p>
          <a:p>
            <a:pPr marL="449263" lvl="1" indent="-285750">
              <a:buFont typeface="Arial" panose="020B0604020202020204" pitchFamily="34" charset="0"/>
              <a:buChar char="•"/>
              <a:tabLst>
                <a:tab pos="808038" algn="l"/>
              </a:tabLst>
            </a:pPr>
            <a:endParaRPr lang="fr-FR" sz="1400" dirty="0">
              <a:solidFill>
                <a:schemeClr val="tx1"/>
              </a:solidFill>
              <a:latin typeface="Segoe UI Emoji" panose="020B0502040204020203" pitchFamily="34" charset="0"/>
              <a:ea typeface="Segoe UI Emoji" panose="020B0502040204020203" pitchFamily="34" charset="0"/>
            </a:endParaRPr>
          </a:p>
          <a:p>
            <a:pPr marL="449263" lvl="1" indent="-285750">
              <a:buFont typeface="Arial" panose="020B0604020202020204" pitchFamily="34" charset="0"/>
              <a:buChar char="•"/>
              <a:tabLst>
                <a:tab pos="808038" algn="l"/>
              </a:tabLst>
            </a:pPr>
            <a:endParaRPr lang="fr-FR" sz="1400" dirty="0">
              <a:solidFill>
                <a:schemeClr val="tx1"/>
              </a:solidFill>
              <a:latin typeface="Segoe UI Emoji" panose="020B0502040204020203" pitchFamily="34" charset="0"/>
              <a:ea typeface="Segoe UI Emoji" panose="020B0502040204020203" pitchFamily="34" charset="0"/>
            </a:endParaRPr>
          </a:p>
          <a:p>
            <a:pPr marL="449263" lvl="1" indent="-285750">
              <a:buFont typeface="Arial" panose="020B0604020202020204" pitchFamily="34" charset="0"/>
              <a:buChar char="•"/>
              <a:tabLst>
                <a:tab pos="808038" algn="l"/>
              </a:tabLst>
            </a:pPr>
            <a:endParaRPr lang="fr-FR" sz="1400" dirty="0">
              <a:solidFill>
                <a:schemeClr val="tx1"/>
              </a:solidFill>
              <a:latin typeface="Segoe UI Emoji" panose="020B0502040204020203" pitchFamily="34" charset="0"/>
              <a:ea typeface="Segoe UI Emoji" panose="020B0502040204020203" pitchFamily="34" charset="0"/>
            </a:endParaRPr>
          </a:p>
          <a:p>
            <a:pPr marL="449263" lvl="1" indent="-285750">
              <a:buFont typeface="Arial" panose="020B0604020202020204" pitchFamily="34" charset="0"/>
              <a:buChar char="•"/>
              <a:tabLst>
                <a:tab pos="808038" algn="l"/>
              </a:tabLst>
            </a:pPr>
            <a:r>
              <a:rPr lang="fr-FR" sz="1400" dirty="0">
                <a:solidFill>
                  <a:schemeClr val="tx1"/>
                </a:solidFill>
                <a:latin typeface="Segoe UI Emoji" panose="020B0502040204020203" pitchFamily="34" charset="0"/>
                <a:ea typeface="Segoe UI Emoji" panose="020B0502040204020203" pitchFamily="34" charset="0"/>
              </a:rPr>
              <a:t>Préciser le </a:t>
            </a:r>
            <a:r>
              <a:rPr lang="fr-FR" sz="1400" b="1" dirty="0">
                <a:solidFill>
                  <a:schemeClr val="tx1"/>
                </a:solidFill>
                <a:latin typeface="Segoe UI Emoji" panose="020B0502040204020203" pitchFamily="34" charset="0"/>
                <a:ea typeface="Segoe UI Emoji" panose="020B0502040204020203" pitchFamily="34" charset="0"/>
              </a:rPr>
              <a:t>jour de prise </a:t>
            </a:r>
          </a:p>
          <a:p>
            <a:pPr marL="898525" lvl="2" indent="-285750">
              <a:buFont typeface="Arial" panose="020B0604020202020204" pitchFamily="34" charset="0"/>
              <a:buChar char="•"/>
            </a:pPr>
            <a:r>
              <a:rPr lang="fr-FR" sz="1400" i="1" dirty="0">
                <a:solidFill>
                  <a:schemeClr val="tx1"/>
                </a:solidFill>
                <a:latin typeface="Segoe UI Emoji" panose="020B0502040204020203" pitchFamily="34" charset="0"/>
                <a:ea typeface="Segoe UI Emoji" panose="020B0502040204020203" pitchFamily="34" charset="0"/>
              </a:rPr>
              <a:t>Éviter le </a:t>
            </a:r>
            <a:r>
              <a:rPr lang="fr-FR" sz="1400" i="1" dirty="0" smtClean="0">
                <a:solidFill>
                  <a:schemeClr val="tx1"/>
                </a:solidFill>
                <a:latin typeface="Segoe UI Emoji" panose="020B0502040204020203" pitchFamily="34" charset="0"/>
                <a:ea typeface="Segoe UI Emoji" panose="020B0502040204020203" pitchFamily="34" charset="0"/>
              </a:rPr>
              <a:t>mardi -&gt;risque </a:t>
            </a:r>
            <a:r>
              <a:rPr lang="fr-FR" sz="1400" i="1" dirty="0">
                <a:solidFill>
                  <a:schemeClr val="tx1"/>
                </a:solidFill>
                <a:latin typeface="Segoe UI Emoji" panose="020B0502040204020203" pitchFamily="34" charset="0"/>
                <a:ea typeface="Segoe UI Emoji" panose="020B0502040204020203" pitchFamily="34" charset="0"/>
              </a:rPr>
              <a:t>de confusion avec « matin »</a:t>
            </a:r>
          </a:p>
          <a:p>
            <a:pPr marL="449263" lvl="1" indent="-285750">
              <a:buFont typeface="Arial" panose="020B0604020202020204" pitchFamily="34" charset="0"/>
              <a:buChar char="•"/>
              <a:tabLst>
                <a:tab pos="808038" algn="l"/>
              </a:tabLst>
            </a:pPr>
            <a:r>
              <a:rPr lang="fr-FR" sz="1400" dirty="0" smtClean="0">
                <a:solidFill>
                  <a:schemeClr val="tx1"/>
                </a:solidFill>
                <a:latin typeface="Segoe UI Emoji" panose="020B0502040204020203" pitchFamily="34" charset="0"/>
                <a:ea typeface="Segoe UI Emoji" panose="020B0502040204020203" pitchFamily="34" charset="0"/>
              </a:rPr>
              <a:t>Exprimer </a:t>
            </a:r>
            <a:r>
              <a:rPr lang="fr-FR" sz="1400" dirty="0">
                <a:solidFill>
                  <a:schemeClr val="tx1"/>
                </a:solidFill>
                <a:latin typeface="Segoe UI Emoji" panose="020B0502040204020203" pitchFamily="34" charset="0"/>
                <a:ea typeface="Segoe UI Emoji" panose="020B0502040204020203" pitchFamily="34" charset="0"/>
              </a:rPr>
              <a:t>la posologie en </a:t>
            </a:r>
            <a:r>
              <a:rPr lang="fr-FR" sz="1400" b="1" dirty="0">
                <a:solidFill>
                  <a:schemeClr val="tx1"/>
                </a:solidFill>
                <a:latin typeface="Segoe UI Emoji" panose="020B0502040204020203" pitchFamily="34" charset="0"/>
                <a:ea typeface="Segoe UI Emoji" panose="020B0502040204020203" pitchFamily="34" charset="0"/>
              </a:rPr>
              <a:t>mg/semaine </a:t>
            </a:r>
            <a:r>
              <a:rPr lang="fr-FR" sz="1400" dirty="0">
                <a:solidFill>
                  <a:schemeClr val="tx1"/>
                </a:solidFill>
                <a:latin typeface="Segoe UI Emoji" panose="020B0502040204020203" pitchFamily="34" charset="0"/>
                <a:ea typeface="Segoe UI Emoji" panose="020B0502040204020203" pitchFamily="34" charset="0"/>
              </a:rPr>
              <a:t>et </a:t>
            </a:r>
            <a:r>
              <a:rPr lang="fr-FR" sz="1400" b="1" dirty="0">
                <a:solidFill>
                  <a:schemeClr val="tx1"/>
                </a:solidFill>
                <a:latin typeface="Segoe UI Emoji" panose="020B0502040204020203" pitchFamily="34" charset="0"/>
                <a:ea typeface="Segoe UI Emoji" panose="020B0502040204020203" pitchFamily="34" charset="0"/>
              </a:rPr>
              <a:t>en nombre de </a:t>
            </a:r>
            <a:r>
              <a:rPr lang="fr-FR" sz="1400" b="1" dirty="0" smtClean="0">
                <a:solidFill>
                  <a:schemeClr val="tx1"/>
                </a:solidFill>
                <a:latin typeface="Segoe UI Emoji" panose="020B0502040204020203" pitchFamily="34" charset="0"/>
                <a:ea typeface="Segoe UI Emoji" panose="020B0502040204020203" pitchFamily="34" charset="0"/>
              </a:rPr>
              <a:t>comprimés/semaine</a:t>
            </a:r>
            <a:endParaRPr lang="fr-FR" sz="1400" b="1" dirty="0">
              <a:solidFill>
                <a:schemeClr val="tx1"/>
              </a:solidFill>
              <a:latin typeface="Segoe UI Emoji" panose="020B0502040204020203" pitchFamily="34" charset="0"/>
              <a:ea typeface="Segoe UI Emoji" panose="020B0502040204020203" pitchFamily="34" charset="0"/>
            </a:endParaRPr>
          </a:p>
        </p:txBody>
      </p:sp>
      <p:sp>
        <p:nvSpPr>
          <p:cNvPr id="14" name="Espace réservé du pied de page 2"/>
          <p:cNvSpPr>
            <a:spLocks noGrp="1"/>
          </p:cNvSpPr>
          <p:nvPr>
            <p:ph type="ftr" sz="quarter" idx="11"/>
          </p:nvPr>
        </p:nvSpPr>
        <p:spPr>
          <a:xfrm>
            <a:off x="1837267" y="6356351"/>
            <a:ext cx="6096000" cy="324000"/>
          </a:xfrm>
        </p:spPr>
        <p:txBody>
          <a:bodyPr/>
          <a:lstStyle/>
          <a:p>
            <a:r>
              <a:rPr lang="fr-FR" dirty="0"/>
              <a:t>Escape Game – « Never Events </a:t>
            </a:r>
            <a:r>
              <a:rPr lang="fr-FR" dirty="0" err="1"/>
              <a:t>Enigma</a:t>
            </a:r>
            <a:r>
              <a:rPr lang="fr-FR" dirty="0"/>
              <a:t> »</a:t>
            </a:r>
          </a:p>
        </p:txBody>
      </p:sp>
      <p:sp>
        <p:nvSpPr>
          <p:cNvPr id="15" name="Organigramme : Carte perforée 14"/>
          <p:cNvSpPr/>
          <p:nvPr/>
        </p:nvSpPr>
        <p:spPr>
          <a:xfrm>
            <a:off x="83457" y="3873586"/>
            <a:ext cx="4241117" cy="380911"/>
          </a:xfrm>
          <a:prstGeom prst="flowChartPunchedCard">
            <a:avLst/>
          </a:prstGeom>
          <a:solidFill>
            <a:srgbClr val="8DC63F"/>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0" bIns="72000" rtlCol="0" anchor="ctr"/>
          <a:lstStyle/>
          <a:p>
            <a:pPr algn="ctr"/>
            <a:r>
              <a:rPr lang="fr-FR" sz="1400" b="1" dirty="0">
                <a:latin typeface="Segoe UI Emoji" panose="020B0502040204020203" pitchFamily="34" charset="0"/>
                <a:ea typeface="Segoe UI Emoji" panose="020B0502040204020203" pitchFamily="34" charset="0"/>
                <a:sym typeface="Wingdings" panose="05000000000000000000" pitchFamily="2" charset="2"/>
              </a:rPr>
              <a:t></a:t>
            </a:r>
            <a:r>
              <a:rPr lang="fr-FR" sz="1400" dirty="0">
                <a:latin typeface="Segoe UI Emoji" panose="020B0502040204020203" pitchFamily="34" charset="0"/>
                <a:ea typeface="Segoe UI Emoji" panose="020B0502040204020203" pitchFamily="34" charset="0"/>
                <a:sym typeface="Wingdings" panose="05000000000000000000" pitchFamily="2" charset="2"/>
              </a:rPr>
              <a:t>          </a:t>
            </a:r>
            <a:r>
              <a:rPr lang="fr-FR" sz="1400" b="1" dirty="0">
                <a:latin typeface="Segoe UI Emoji" panose="020B0502040204020203" pitchFamily="34" charset="0"/>
                <a:ea typeface="Segoe UI Emoji" panose="020B0502040204020203" pitchFamily="34" charset="0"/>
              </a:rPr>
              <a:t>1 prise unique par semaine          </a:t>
            </a:r>
            <a:r>
              <a:rPr lang="fr-FR" sz="1400" b="1" dirty="0">
                <a:latin typeface="Segoe UI Emoji" panose="020B0502040204020203" pitchFamily="34" charset="0"/>
                <a:ea typeface="Segoe UI Emoji" panose="020B0502040204020203" pitchFamily="34" charset="0"/>
                <a:sym typeface="Wingdings" panose="05000000000000000000" pitchFamily="2" charset="2"/>
              </a:rPr>
              <a:t> </a:t>
            </a:r>
            <a:r>
              <a:rPr lang="fr-FR" sz="1400" b="1" dirty="0">
                <a:latin typeface="Segoe UI Emoji" panose="020B0502040204020203" pitchFamily="34" charset="0"/>
                <a:ea typeface="Segoe UI Emoji" panose="020B0502040204020203" pitchFamily="34" charset="0"/>
              </a:rPr>
              <a:t> </a:t>
            </a:r>
          </a:p>
        </p:txBody>
      </p:sp>
      <p:pic>
        <p:nvPicPr>
          <p:cNvPr id="2" name="Image 1"/>
          <p:cNvPicPr>
            <a:picLocks noChangeAspect="1"/>
          </p:cNvPicPr>
          <p:nvPr/>
        </p:nvPicPr>
        <p:blipFill rotWithShape="1">
          <a:blip r:embed="rId5"/>
          <a:srcRect l="2627" r="458"/>
          <a:stretch/>
        </p:blipFill>
        <p:spPr>
          <a:xfrm>
            <a:off x="4544027" y="3249185"/>
            <a:ext cx="4492395" cy="1899793"/>
          </a:xfrm>
          <a:prstGeom prst="rect">
            <a:avLst/>
          </a:prstGeom>
        </p:spPr>
      </p:pic>
      <p:sp>
        <p:nvSpPr>
          <p:cNvPr id="12" name="Ellipse 11"/>
          <p:cNvSpPr/>
          <p:nvPr/>
        </p:nvSpPr>
        <p:spPr>
          <a:xfrm>
            <a:off x="6802198" y="4623929"/>
            <a:ext cx="564543" cy="469127"/>
          </a:xfrm>
          <a:prstGeom prst="ellipse">
            <a:avLst/>
          </a:prstGeom>
          <a:noFill/>
          <a:ln w="28575">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6953273" y="3614113"/>
            <a:ext cx="1989151" cy="318052"/>
          </a:xfrm>
          <a:prstGeom prst="ellipse">
            <a:avLst/>
          </a:prstGeom>
          <a:noFill/>
          <a:ln w="28575">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6826052" y="3893733"/>
            <a:ext cx="2146851" cy="515509"/>
          </a:xfrm>
          <a:prstGeom prst="ellipse">
            <a:avLst/>
          </a:prstGeom>
          <a:noFill/>
          <a:ln w="28575">
            <a:solidFill>
              <a:srgbClr val="8DC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p:cNvSpPr/>
          <p:nvPr/>
        </p:nvSpPr>
        <p:spPr>
          <a:xfrm>
            <a:off x="5366123" y="5323513"/>
            <a:ext cx="3619500" cy="834872"/>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1600" b="1" dirty="0">
                <a:solidFill>
                  <a:srgbClr val="8DC63F"/>
                </a:solidFill>
                <a:latin typeface="Segoe UI Emoji" panose="020B0502040204020203" pitchFamily="34" charset="0"/>
                <a:ea typeface="Segoe UI Emoji" panose="020B0502040204020203" pitchFamily="34" charset="0"/>
              </a:rPr>
              <a:t>Administration</a:t>
            </a:r>
          </a:p>
          <a:p>
            <a:pPr marL="449263" lvl="1" indent="-285750">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Vérifier le dernier jour de </a:t>
            </a:r>
            <a:r>
              <a:rPr lang="fr-FR" sz="1400" dirty="0" smtClean="0">
                <a:solidFill>
                  <a:schemeClr val="tx1"/>
                </a:solidFill>
                <a:latin typeface="Segoe UI Emoji" panose="020B0502040204020203" pitchFamily="34" charset="0"/>
                <a:ea typeface="Segoe UI Emoji" panose="020B0502040204020203" pitchFamily="34" charset="0"/>
              </a:rPr>
              <a:t>prise</a:t>
            </a:r>
            <a:endParaRPr lang="fr-FR" sz="1400" dirty="0">
              <a:solidFill>
                <a:schemeClr val="tx1"/>
              </a:solidFill>
              <a:latin typeface="Segoe UI Emoji" panose="020B0502040204020203" pitchFamily="34" charset="0"/>
              <a:ea typeface="Segoe UI Emoji" panose="020B0502040204020203" pitchFamily="34" charset="0"/>
            </a:endParaRPr>
          </a:p>
        </p:txBody>
      </p:sp>
      <p:sp>
        <p:nvSpPr>
          <p:cNvPr id="13" name="Rectangle 12"/>
          <p:cNvSpPr/>
          <p:nvPr/>
        </p:nvSpPr>
        <p:spPr>
          <a:xfrm>
            <a:off x="5627619" y="2771260"/>
            <a:ext cx="3065060" cy="346422"/>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smtClean="0">
                <a:solidFill>
                  <a:srgbClr val="8DC63F"/>
                </a:solidFill>
                <a:latin typeface="Segoe UI Emoji" panose="020B0502040204020203" pitchFamily="34" charset="0"/>
                <a:ea typeface="Segoe UI Emoji" panose="020B0502040204020203" pitchFamily="34" charset="0"/>
              </a:rPr>
              <a:t>Fiche d’information </a:t>
            </a:r>
            <a:r>
              <a:rPr lang="fr-FR" sz="1400" b="1" dirty="0">
                <a:solidFill>
                  <a:srgbClr val="8DC63F"/>
                </a:solidFill>
                <a:latin typeface="Segoe UI Emoji" panose="020B0502040204020203" pitchFamily="34" charset="0"/>
                <a:ea typeface="Segoe UI Emoji" panose="020B0502040204020203" pitchFamily="34" charset="0"/>
              </a:rPr>
              <a:t>du </a:t>
            </a:r>
            <a:r>
              <a:rPr lang="fr-FR" sz="1400" b="1" dirty="0" smtClean="0">
                <a:solidFill>
                  <a:srgbClr val="8DC63F"/>
                </a:solidFill>
                <a:latin typeface="Segoe UI Emoji" panose="020B0502040204020203" pitchFamily="34" charset="0"/>
                <a:ea typeface="Segoe UI Emoji" panose="020B0502040204020203" pitchFamily="34" charset="0"/>
              </a:rPr>
              <a:t>laboratoire</a:t>
            </a:r>
            <a:endParaRPr lang="fr-FR" sz="1200" dirty="0">
              <a:solidFill>
                <a:schemeClr val="tx1"/>
              </a:solidFill>
              <a:latin typeface="Segoe UI Emoji" panose="020B0502040204020203" pitchFamily="34" charset="0"/>
              <a:ea typeface="Segoe UI Emoji" panose="020B0502040204020203" pitchFamily="34" charset="0"/>
            </a:endParaRPr>
          </a:p>
        </p:txBody>
      </p:sp>
      <p:sp>
        <p:nvSpPr>
          <p:cNvPr id="20" name="Titre 4"/>
          <p:cNvSpPr txBox="1">
            <a:spLocks/>
          </p:cNvSpPr>
          <p:nvPr/>
        </p:nvSpPr>
        <p:spPr>
          <a:xfrm>
            <a:off x="436104" y="321867"/>
            <a:ext cx="2802325" cy="1011634"/>
          </a:xfrm>
          <a:prstGeom prst="rect">
            <a:avLst/>
          </a:prstGeom>
        </p:spPr>
        <p:txBody>
          <a:bodyPr/>
          <a:lstStyle>
            <a:lvl1pPr algn="ctr" defTabSz="914400" rtl="0" eaLnBrk="1" latinLnBrk="0" hangingPunct="1">
              <a:lnSpc>
                <a:spcPct val="90000"/>
              </a:lnSpc>
              <a:spcBef>
                <a:spcPct val="0"/>
              </a:spcBef>
              <a:buNone/>
              <a:defRPr sz="3600" kern="1200" cap="small" spc="-60" baseline="0">
                <a:solidFill>
                  <a:srgbClr val="034EA2"/>
                </a:solidFill>
                <a:latin typeface="Segoe UI Semibold" panose="020B0702040204020203" pitchFamily="34" charset="0"/>
                <a:ea typeface="+mj-ea"/>
                <a:cs typeface="Segoe UI Semibold" panose="020B0702040204020203" pitchFamily="34" charset="0"/>
              </a:defRPr>
            </a:lvl1pPr>
          </a:lstStyle>
          <a:p>
            <a:pPr algn="l"/>
            <a:r>
              <a:rPr lang="fr-FR" dirty="0" smtClean="0"/>
              <a:t>Chambre 2</a:t>
            </a:r>
            <a:endParaRPr lang="fr-FR" dirty="0"/>
          </a:p>
        </p:txBody>
      </p:sp>
    </p:spTree>
    <p:extLst>
      <p:ext uri="{BB962C8B-B14F-4D97-AF65-F5344CB8AC3E}">
        <p14:creationId xmlns:p14="http://schemas.microsoft.com/office/powerpoint/2010/main" val="2687813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2" grpId="0" animBg="1"/>
      <p:bldP spid="17" grpId="0" animBg="1"/>
      <p:bldP spid="18" grpId="0" animBg="1"/>
      <p:bldP spid="11"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D0A4AE8C-A5EC-46C3-B8CF-3DC08DAAD9BE}" type="slidenum">
              <a:rPr lang="fr-FR" smtClean="0"/>
              <a:t>6</a:t>
            </a:fld>
            <a:endParaRPr lang="fr-FR" dirty="0"/>
          </a:p>
        </p:txBody>
      </p:sp>
      <p:pic>
        <p:nvPicPr>
          <p:cNvPr id="6" name="Image 5"/>
          <p:cNvPicPr>
            <a:picLocks noChangeAspect="1"/>
          </p:cNvPicPr>
          <p:nvPr/>
        </p:nvPicPr>
        <p:blipFill rotWithShape="1">
          <a:blip r:embed="rId3">
            <a:extLst>
              <a:ext uri="{BEBA8EAE-BF5A-486C-A8C5-ECC9F3942E4B}">
                <a14:imgProps xmlns:a14="http://schemas.microsoft.com/office/drawing/2010/main">
                  <a14:imgLayer r:embed="rId4">
                    <a14:imgEffect>
                      <a14:backgroundRemoval t="6576" b="31066" l="0" r="25634">
                        <a14:backgroundMark x1="1817" y1="30612" x2="23290" y2="29781"/>
                      </a14:backgroundRemoval>
                    </a14:imgEffect>
                  </a14:imgLayer>
                </a14:imgProps>
              </a:ext>
            </a:extLst>
          </a:blip>
          <a:srcRect t="6488" r="74451" b="68578"/>
          <a:stretch/>
        </p:blipFill>
        <p:spPr>
          <a:xfrm>
            <a:off x="126259" y="916593"/>
            <a:ext cx="2701356" cy="1668017"/>
          </a:xfrm>
          <a:prstGeom prst="rect">
            <a:avLst/>
          </a:prstGeom>
        </p:spPr>
      </p:pic>
      <p:sp>
        <p:nvSpPr>
          <p:cNvPr id="7" name="Espace réservé du contenu 2"/>
          <p:cNvSpPr txBox="1">
            <a:spLocks/>
          </p:cNvSpPr>
          <p:nvPr/>
        </p:nvSpPr>
        <p:spPr>
          <a:xfrm>
            <a:off x="3144852" y="153825"/>
            <a:ext cx="5819686" cy="1179676"/>
          </a:xfrm>
          <a:prstGeom prst="rect">
            <a:avLst/>
          </a:prstGeom>
          <a:solidFill>
            <a:schemeClr val="bg2">
              <a:lumMod val="90000"/>
            </a:schemeClr>
          </a:solidFill>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spc="-40" baseline="0">
                <a:solidFill>
                  <a:srgbClr val="034EA2"/>
                </a:solidFill>
                <a:latin typeface="Segoe UI Emoji" panose="020B0502040204020203" pitchFamily="34" charset="0"/>
                <a:ea typeface="Segoe UI Emoji" panose="020B0502040204020203" pitchFamily="34" charset="0"/>
                <a:cs typeface="+mn-cs"/>
              </a:defRPr>
            </a:lvl1pPr>
            <a:lvl2pPr marL="541338" indent="-228600" algn="l" defTabSz="914400" rtl="0" eaLnBrk="1" latinLnBrk="0" hangingPunct="1">
              <a:lnSpc>
                <a:spcPct val="90000"/>
              </a:lnSpc>
              <a:spcBef>
                <a:spcPts val="500"/>
              </a:spcBef>
              <a:buFont typeface="Arial" panose="020B0604020202020204" pitchFamily="34" charset="0"/>
              <a:buChar char="•"/>
              <a:defRPr sz="2400" kern="1200" spc="-40" baseline="0">
                <a:solidFill>
                  <a:schemeClr val="tx1"/>
                </a:solidFill>
                <a:latin typeface="Segoe UI Emoji" panose="020B0502040204020203" pitchFamily="34" charset="0"/>
                <a:ea typeface="Segoe UI Emoji" panose="020B0502040204020203" pitchFamily="34" charset="0"/>
                <a:cs typeface="+mn-cs"/>
              </a:defRPr>
            </a:lvl2pPr>
            <a:lvl3pPr marL="896938" indent="-228600" algn="l" defTabSz="914400" rtl="0" eaLnBrk="1" latinLnBrk="0" hangingPunct="1">
              <a:lnSpc>
                <a:spcPct val="90000"/>
              </a:lnSpc>
              <a:spcBef>
                <a:spcPts val="500"/>
              </a:spcBef>
              <a:buFont typeface="Arial" panose="020B0604020202020204" pitchFamily="34" charset="0"/>
              <a:buChar char="•"/>
              <a:defRPr sz="2200" kern="1200" spc="-40" baseline="0">
                <a:solidFill>
                  <a:schemeClr val="tx1"/>
                </a:solidFill>
                <a:latin typeface="Segoe UI Emoji" panose="020B0502040204020203" pitchFamily="34" charset="0"/>
                <a:ea typeface="Segoe UI Emoji" panose="020B0502040204020203" pitchFamily="34" charset="0"/>
                <a:cs typeface="+mn-cs"/>
              </a:defRPr>
            </a:lvl3pPr>
            <a:lvl4pPr marL="1252538" indent="-228600" algn="l" defTabSz="914400" rtl="0" eaLnBrk="1" latinLnBrk="0" hangingPunct="1">
              <a:lnSpc>
                <a:spcPct val="90000"/>
              </a:lnSpc>
              <a:spcBef>
                <a:spcPts val="500"/>
              </a:spcBef>
              <a:buFont typeface="Arial" panose="020B0604020202020204" pitchFamily="34" charset="0"/>
              <a:buChar char="•"/>
              <a:tabLst>
                <a:tab pos="1252538" algn="l"/>
              </a:tabLst>
              <a:defRPr sz="1800" kern="1200" spc="-40" baseline="0">
                <a:solidFill>
                  <a:schemeClr val="tx1"/>
                </a:solidFill>
                <a:latin typeface="Segoe UI Emoji" panose="020B0502040204020203" pitchFamily="34" charset="0"/>
                <a:ea typeface="Segoe UI Emoji" panose="020B0502040204020203" pitchFamily="34" charset="0"/>
                <a:cs typeface="+mn-cs"/>
              </a:defRPr>
            </a:lvl4pPr>
            <a:lvl5pPr marL="1617663" indent="-228600" algn="l" defTabSz="914400" rtl="0" eaLnBrk="1" latinLnBrk="0" hangingPunct="1">
              <a:lnSpc>
                <a:spcPct val="90000"/>
              </a:lnSpc>
              <a:spcBef>
                <a:spcPts val="500"/>
              </a:spcBef>
              <a:buFont typeface="Arial" panose="020B0604020202020204" pitchFamily="34" charset="0"/>
              <a:buChar char="•"/>
              <a:defRPr sz="1800" kern="1200" spc="-40" baseline="0">
                <a:solidFill>
                  <a:schemeClr val="tx1"/>
                </a:solidFill>
                <a:latin typeface="Segoe UI Emoji" panose="020B0502040204020203" pitchFamily="34" charset="0"/>
                <a:ea typeface="Segoe UI Emoji" panose="020B0502040204020203"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2000" b="1" dirty="0" smtClean="0"/>
              <a:t>De nombreux </a:t>
            </a:r>
            <a:r>
              <a:rPr lang="fr-FR" sz="2000" b="1" dirty="0"/>
              <a:t>incidents graves </a:t>
            </a:r>
            <a:r>
              <a:rPr lang="fr-FR" sz="2000" dirty="0"/>
              <a:t>liés à la mauvaise </a:t>
            </a:r>
            <a:r>
              <a:rPr lang="fr-FR" sz="2000" dirty="0" smtClean="0"/>
              <a:t>utilisation </a:t>
            </a:r>
            <a:r>
              <a:rPr lang="fr-FR" sz="2000" dirty="0"/>
              <a:t>de </a:t>
            </a:r>
            <a:r>
              <a:rPr lang="fr-FR" sz="2000" dirty="0" smtClean="0"/>
              <a:t>la bouteille d’oxygène, </a:t>
            </a:r>
            <a:r>
              <a:rPr lang="fr-FR" sz="2000" b="1" dirty="0" smtClean="0"/>
              <a:t>responsable </a:t>
            </a:r>
            <a:r>
              <a:rPr lang="fr-FR" sz="2000" b="1" dirty="0"/>
              <a:t>de </a:t>
            </a:r>
            <a:r>
              <a:rPr lang="fr-FR" sz="2000" b="1" dirty="0" smtClean="0"/>
              <a:t>plusieurs décès.</a:t>
            </a:r>
            <a:endParaRPr lang="fr-FR" sz="2000" dirty="0"/>
          </a:p>
        </p:txBody>
      </p:sp>
      <p:sp>
        <p:nvSpPr>
          <p:cNvPr id="9" name="Espace réservé du contenu 1"/>
          <p:cNvSpPr>
            <a:spLocks noGrp="1"/>
          </p:cNvSpPr>
          <p:nvPr>
            <p:ph idx="1"/>
          </p:nvPr>
        </p:nvSpPr>
        <p:spPr>
          <a:xfrm>
            <a:off x="3003577" y="1426345"/>
            <a:ext cx="6181725" cy="1473358"/>
          </a:xfrm>
        </p:spPr>
        <p:txBody>
          <a:bodyPr>
            <a:normAutofit fontScale="85000" lnSpcReduction="10000"/>
          </a:bodyPr>
          <a:lstStyle/>
          <a:p>
            <a:pPr>
              <a:spcBef>
                <a:spcPts val="0"/>
              </a:spcBef>
            </a:pPr>
            <a:r>
              <a:rPr lang="fr-FR" sz="2400" dirty="0"/>
              <a:t>Risques liés à l’administration de gaz à usage médical</a:t>
            </a:r>
          </a:p>
          <a:p>
            <a:pPr lvl="1">
              <a:spcBef>
                <a:spcPts val="0"/>
              </a:spcBef>
            </a:pPr>
            <a:r>
              <a:rPr lang="fr-FR" sz="1900" b="0" dirty="0"/>
              <a:t>Confusion entre les </a:t>
            </a:r>
            <a:r>
              <a:rPr lang="fr-FR" sz="1900" b="0" dirty="0" smtClean="0"/>
              <a:t>bouteilles</a:t>
            </a:r>
          </a:p>
          <a:p>
            <a:pPr lvl="1">
              <a:spcBef>
                <a:spcPts val="0"/>
              </a:spcBef>
            </a:pPr>
            <a:r>
              <a:rPr lang="fr-FR" sz="1900" b="0" dirty="0" smtClean="0"/>
              <a:t>Mauvaise </a:t>
            </a:r>
            <a:r>
              <a:rPr lang="fr-FR" sz="1900" b="0" dirty="0"/>
              <a:t>manipulation</a:t>
            </a:r>
          </a:p>
          <a:p>
            <a:pPr marL="85725" lvl="1" indent="0" defTabSz="628650">
              <a:spcBef>
                <a:spcPts val="0"/>
              </a:spcBef>
              <a:buNone/>
              <a:tabLst>
                <a:tab pos="182563" algn="l"/>
              </a:tabLst>
            </a:pPr>
            <a:r>
              <a:rPr lang="fr-FR" sz="1900" b="0" dirty="0">
                <a:sym typeface="Wingdings" panose="05000000000000000000" pitchFamily="2" charset="2"/>
              </a:rPr>
              <a:t>	</a:t>
            </a:r>
            <a:r>
              <a:rPr lang="fr-FR" sz="1900" dirty="0">
                <a:sym typeface="Wingdings" panose="05000000000000000000" pitchFamily="2" charset="2"/>
              </a:rPr>
              <a:t> </a:t>
            </a:r>
            <a:r>
              <a:rPr lang="fr-FR" sz="1900" dirty="0"/>
              <a:t>Intoxication, asphyxie, explosion, incendie, brûlure cryogénique</a:t>
            </a:r>
          </a:p>
        </p:txBody>
      </p:sp>
      <p:sp>
        <p:nvSpPr>
          <p:cNvPr id="14" name="Espace réservé du pied de page 2"/>
          <p:cNvSpPr>
            <a:spLocks noGrp="1"/>
          </p:cNvSpPr>
          <p:nvPr>
            <p:ph type="ftr" sz="quarter" idx="11"/>
          </p:nvPr>
        </p:nvSpPr>
        <p:spPr>
          <a:xfrm>
            <a:off x="1837267" y="6356351"/>
            <a:ext cx="6096000" cy="324000"/>
          </a:xfrm>
        </p:spPr>
        <p:txBody>
          <a:bodyPr/>
          <a:lstStyle/>
          <a:p>
            <a:r>
              <a:rPr lang="fr-FR" dirty="0"/>
              <a:t>Escape Game – « Never Events </a:t>
            </a:r>
            <a:r>
              <a:rPr lang="fr-FR" dirty="0" err="1"/>
              <a:t>Enigma</a:t>
            </a:r>
            <a:r>
              <a:rPr lang="fr-FR" dirty="0"/>
              <a:t> »</a:t>
            </a:r>
          </a:p>
        </p:txBody>
      </p:sp>
      <p:sp>
        <p:nvSpPr>
          <p:cNvPr id="10" name="Rectangle 9"/>
          <p:cNvSpPr/>
          <p:nvPr/>
        </p:nvSpPr>
        <p:spPr>
          <a:xfrm>
            <a:off x="126259" y="2870912"/>
            <a:ext cx="6062370" cy="1701650"/>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1600" b="1" dirty="0">
                <a:solidFill>
                  <a:srgbClr val="8DC63F"/>
                </a:solidFill>
                <a:latin typeface="Segoe UI Emoji" panose="020B0502040204020203" pitchFamily="34" charset="0"/>
                <a:ea typeface="Segoe UI Emoji" panose="020B0502040204020203" pitchFamily="34" charset="0"/>
              </a:rPr>
              <a:t>Transport et stockage</a:t>
            </a:r>
          </a:p>
          <a:p>
            <a:pPr marL="447675" lvl="1" indent="-285750">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Se laver les mains avant manipulation</a:t>
            </a:r>
          </a:p>
          <a:p>
            <a:pPr marL="447675" lvl="1" indent="-285750">
              <a:buFont typeface="Arial" panose="020B0604020202020204" pitchFamily="34" charset="0"/>
              <a:buChar char="•"/>
            </a:pPr>
            <a:r>
              <a:rPr lang="fr-FR" sz="1400" b="1" dirty="0">
                <a:solidFill>
                  <a:schemeClr val="tx1"/>
                </a:solidFill>
                <a:latin typeface="Segoe UI Emoji" panose="020B0502040204020203" pitchFamily="34" charset="0"/>
                <a:ea typeface="Segoe UI Emoji" panose="020B0502040204020203" pitchFamily="34" charset="0"/>
              </a:rPr>
              <a:t>Manipuler par le chapeau </a:t>
            </a:r>
            <a:r>
              <a:rPr lang="fr-FR" sz="1400" dirty="0">
                <a:solidFill>
                  <a:schemeClr val="tx1"/>
                </a:solidFill>
                <a:latin typeface="Segoe UI Emoji" panose="020B0502040204020203" pitchFamily="34" charset="0"/>
                <a:ea typeface="Segoe UI Emoji" panose="020B0502040204020203" pitchFamily="34" charset="0"/>
              </a:rPr>
              <a:t>et non par le robinet ou le manodétendeur</a:t>
            </a:r>
          </a:p>
          <a:p>
            <a:pPr marL="447675" lvl="1" indent="-285750">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Transport avec des chariots</a:t>
            </a:r>
          </a:p>
          <a:p>
            <a:pPr marL="447675" lvl="1" indent="-285750">
              <a:buFont typeface="Arial" panose="020B0604020202020204" pitchFamily="34" charset="0"/>
              <a:buChar char="•"/>
            </a:pPr>
            <a:r>
              <a:rPr lang="fr-FR" sz="1400" dirty="0">
                <a:solidFill>
                  <a:schemeClr val="tx1"/>
                </a:solidFill>
                <a:latin typeface="Segoe UI Emoji" panose="020B0502040204020203" pitchFamily="34" charset="0"/>
                <a:ea typeface="Segoe UI Emoji" panose="020B0502040204020203" pitchFamily="34" charset="0"/>
              </a:rPr>
              <a:t>Stockage en </a:t>
            </a:r>
            <a:r>
              <a:rPr lang="fr-FR" sz="1400" b="1" dirty="0">
                <a:solidFill>
                  <a:schemeClr val="tx1"/>
                </a:solidFill>
                <a:latin typeface="Segoe UI Emoji" panose="020B0502040204020203" pitchFamily="34" charset="0"/>
                <a:ea typeface="Segoe UI Emoji" panose="020B0502040204020203" pitchFamily="34" charset="0"/>
              </a:rPr>
              <a:t>position verticale </a:t>
            </a:r>
            <a:r>
              <a:rPr lang="fr-FR" sz="1400" dirty="0">
                <a:solidFill>
                  <a:schemeClr val="tx1"/>
                </a:solidFill>
                <a:latin typeface="Segoe UI Emoji" panose="020B0502040204020203" pitchFamily="34" charset="0"/>
                <a:ea typeface="Segoe UI Emoji" panose="020B0502040204020203" pitchFamily="34" charset="0"/>
              </a:rPr>
              <a:t>dans un local propre et aéré </a:t>
            </a:r>
          </a:p>
          <a:p>
            <a:pPr marL="447675" lvl="1" indent="-285750">
              <a:buFont typeface="Arial" panose="020B0604020202020204" pitchFamily="34" charset="0"/>
              <a:buChar char="•"/>
            </a:pPr>
            <a:r>
              <a:rPr lang="fr-FR" sz="1400" b="1" dirty="0" smtClean="0">
                <a:solidFill>
                  <a:schemeClr val="tx1"/>
                </a:solidFill>
                <a:latin typeface="Segoe UI Emoji" panose="020B0502040204020203" pitchFamily="34" charset="0"/>
                <a:ea typeface="Segoe UI Emoji" panose="020B0502040204020203" pitchFamily="34" charset="0"/>
              </a:rPr>
              <a:t>Attacher </a:t>
            </a:r>
            <a:r>
              <a:rPr lang="fr-FR" sz="1400" b="1" dirty="0">
                <a:solidFill>
                  <a:schemeClr val="tx1"/>
                </a:solidFill>
                <a:latin typeface="Segoe UI Emoji" panose="020B0502040204020203" pitchFamily="34" charset="0"/>
                <a:ea typeface="Segoe UI Emoji" panose="020B0502040204020203" pitchFamily="34" charset="0"/>
              </a:rPr>
              <a:t>la bouteille </a:t>
            </a:r>
            <a:r>
              <a:rPr lang="fr-FR" sz="1400" dirty="0">
                <a:solidFill>
                  <a:schemeClr val="tx1"/>
                </a:solidFill>
                <a:latin typeface="Segoe UI Emoji" panose="020B0502040204020203" pitchFamily="34" charset="0"/>
                <a:ea typeface="Segoe UI Emoji" panose="020B0502040204020203" pitchFamily="34" charset="0"/>
              </a:rPr>
              <a:t>à un support </a:t>
            </a:r>
            <a:r>
              <a:rPr lang="fr-FR" sz="1400" dirty="0" smtClean="0">
                <a:solidFill>
                  <a:schemeClr val="tx1"/>
                </a:solidFill>
                <a:latin typeface="Segoe UI Emoji" panose="020B0502040204020203" pitchFamily="34" charset="0"/>
                <a:ea typeface="Segoe UI Emoji" panose="020B0502040204020203" pitchFamily="34" charset="0"/>
              </a:rPr>
              <a:t>adéquat</a:t>
            </a:r>
            <a:endParaRPr lang="fr-FR" sz="1400" dirty="0">
              <a:solidFill>
                <a:schemeClr val="tx1"/>
              </a:solidFill>
              <a:latin typeface="Segoe UI Emoji" panose="020B0502040204020203" pitchFamily="34" charset="0"/>
              <a:ea typeface="Segoe UI Emoji" panose="020B0502040204020203" pitchFamily="34" charset="0"/>
            </a:endParaRPr>
          </a:p>
        </p:txBody>
      </p:sp>
      <p:sp>
        <p:nvSpPr>
          <p:cNvPr id="13" name="Rectangle 12"/>
          <p:cNvSpPr/>
          <p:nvPr/>
        </p:nvSpPr>
        <p:spPr>
          <a:xfrm>
            <a:off x="476484" y="4742751"/>
            <a:ext cx="5578211" cy="1390302"/>
          </a:xfrm>
          <a:prstGeom prst="rect">
            <a:avLst/>
          </a:prstGeom>
          <a:solidFill>
            <a:schemeClr val="bg1"/>
          </a:solidFill>
          <a:ln w="19050">
            <a:solidFill>
              <a:srgbClr val="8DC63F"/>
            </a:solid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1600" b="1" dirty="0">
                <a:solidFill>
                  <a:srgbClr val="8DC63F"/>
                </a:solidFill>
                <a:latin typeface="Segoe UI Emoji" panose="020B0502040204020203" pitchFamily="34" charset="0"/>
                <a:ea typeface="Segoe UI Emoji" panose="020B0502040204020203" pitchFamily="34" charset="0"/>
              </a:rPr>
              <a:t>Administration</a:t>
            </a:r>
          </a:p>
          <a:p>
            <a:pPr marL="447675" lvl="1" indent="-285750">
              <a:buFont typeface="Arial" panose="020B0604020202020204" pitchFamily="34" charset="0"/>
              <a:buChar char="•"/>
            </a:pPr>
            <a:r>
              <a:rPr lang="fr-FR" sz="1400" b="1" dirty="0">
                <a:solidFill>
                  <a:schemeClr val="tx1"/>
                </a:solidFill>
                <a:latin typeface="Segoe UI Emoji" panose="020B0502040204020203" pitchFamily="34" charset="0"/>
                <a:ea typeface="Segoe UI Emoji" panose="020B0502040204020203" pitchFamily="34" charset="0"/>
              </a:rPr>
              <a:t>Lire l’étiquette </a:t>
            </a:r>
            <a:r>
              <a:rPr lang="fr-FR" sz="1400" dirty="0">
                <a:solidFill>
                  <a:schemeClr val="tx1"/>
                </a:solidFill>
                <a:latin typeface="Segoe UI Emoji" panose="020B0502040204020203" pitchFamily="34" charset="0"/>
                <a:ea typeface="Segoe UI Emoji" panose="020B0502040204020203" pitchFamily="34" charset="0"/>
              </a:rPr>
              <a:t>(vérifier date de péremption)</a:t>
            </a:r>
            <a:endParaRPr lang="fr-FR" sz="1400" b="1" dirty="0">
              <a:solidFill>
                <a:schemeClr val="tx1"/>
              </a:solidFill>
              <a:latin typeface="Segoe UI Emoji" panose="020B0502040204020203" pitchFamily="34" charset="0"/>
              <a:ea typeface="Segoe UI Emoji" panose="020B0502040204020203" pitchFamily="34" charset="0"/>
            </a:endParaRPr>
          </a:p>
          <a:p>
            <a:pPr marL="447675" lvl="1" indent="-285750">
              <a:buFont typeface="Arial" panose="020B0604020202020204" pitchFamily="34" charset="0"/>
              <a:buChar char="•"/>
            </a:pPr>
            <a:r>
              <a:rPr lang="fr-FR" sz="1400" dirty="0" smtClean="0">
                <a:solidFill>
                  <a:schemeClr val="tx1"/>
                </a:solidFill>
                <a:latin typeface="Segoe UI Emoji" panose="020B0502040204020203" pitchFamily="34" charset="0"/>
                <a:ea typeface="Segoe UI Emoji" panose="020B0502040204020203" pitchFamily="34" charset="0"/>
              </a:rPr>
              <a:t>Vérifier </a:t>
            </a:r>
            <a:r>
              <a:rPr lang="fr-FR" sz="1400" dirty="0">
                <a:solidFill>
                  <a:schemeClr val="tx1"/>
                </a:solidFill>
                <a:latin typeface="Segoe UI Emoji" panose="020B0502040204020203" pitchFamily="34" charset="0"/>
                <a:ea typeface="Segoe UI Emoji" panose="020B0502040204020203" pitchFamily="34" charset="0"/>
              </a:rPr>
              <a:t>l’</a:t>
            </a:r>
            <a:r>
              <a:rPr lang="fr-FR" sz="1400" b="1" dirty="0">
                <a:solidFill>
                  <a:schemeClr val="tx1"/>
                </a:solidFill>
                <a:latin typeface="Segoe UI Emoji" panose="020B0502040204020203" pitchFamily="34" charset="0"/>
                <a:ea typeface="Segoe UI Emoji" panose="020B0502040204020203" pitchFamily="34" charset="0"/>
              </a:rPr>
              <a:t>absence de fuite </a:t>
            </a:r>
            <a:r>
              <a:rPr lang="fr-FR" sz="1400" b="1" dirty="0" smtClean="0">
                <a:solidFill>
                  <a:schemeClr val="tx1"/>
                </a:solidFill>
                <a:latin typeface="Segoe UI Emoji" panose="020B0502040204020203" pitchFamily="34" charset="0"/>
                <a:ea typeface="Segoe UI Emoji" panose="020B0502040204020203" pitchFamily="34" charset="0"/>
              </a:rPr>
              <a:t>et l’intégrité </a:t>
            </a:r>
            <a:r>
              <a:rPr lang="fr-FR" sz="1400" b="1" dirty="0">
                <a:solidFill>
                  <a:schemeClr val="tx1"/>
                </a:solidFill>
                <a:latin typeface="Segoe UI Emoji" panose="020B0502040204020203" pitchFamily="34" charset="0"/>
                <a:ea typeface="Segoe UI Emoji" panose="020B0502040204020203" pitchFamily="34" charset="0"/>
              </a:rPr>
              <a:t>de la bouteille </a:t>
            </a:r>
            <a:r>
              <a:rPr lang="fr-FR" sz="1400" dirty="0">
                <a:solidFill>
                  <a:schemeClr val="tx1"/>
                </a:solidFill>
                <a:latin typeface="Segoe UI Emoji" panose="020B0502040204020203" pitchFamily="34" charset="0"/>
                <a:ea typeface="Segoe UI Emoji" panose="020B0502040204020203" pitchFamily="34" charset="0"/>
              </a:rPr>
              <a:t>: NE PAS utiliser la bouteille si présence de </a:t>
            </a:r>
            <a:r>
              <a:rPr lang="fr-FR" sz="1400" dirty="0" smtClean="0">
                <a:solidFill>
                  <a:schemeClr val="tx1"/>
                </a:solidFill>
                <a:latin typeface="Segoe UI Emoji" panose="020B0502040204020203" pitchFamily="34" charset="0"/>
                <a:ea typeface="Segoe UI Emoji" panose="020B0502040204020203" pitchFamily="34" charset="0"/>
              </a:rPr>
              <a:t>fuite ou de marque </a:t>
            </a:r>
            <a:r>
              <a:rPr lang="fr-FR" sz="1400" dirty="0">
                <a:solidFill>
                  <a:schemeClr val="tx1"/>
                </a:solidFill>
                <a:latin typeface="Segoe UI Emoji" panose="020B0502040204020203" pitchFamily="34" charset="0"/>
                <a:ea typeface="Segoe UI Emoji" panose="020B0502040204020203" pitchFamily="34" charset="0"/>
              </a:rPr>
              <a:t>de </a:t>
            </a:r>
            <a:r>
              <a:rPr lang="fr-FR" sz="1400" dirty="0" smtClean="0">
                <a:solidFill>
                  <a:schemeClr val="tx1"/>
                </a:solidFill>
                <a:latin typeface="Segoe UI Emoji" panose="020B0502040204020203" pitchFamily="34" charset="0"/>
                <a:ea typeface="Segoe UI Emoji" panose="020B0502040204020203" pitchFamily="34" charset="0"/>
              </a:rPr>
              <a:t>choc</a:t>
            </a:r>
          </a:p>
          <a:p>
            <a:pPr marL="447675" lvl="1" indent="-285750">
              <a:buFont typeface="Arial" panose="020B0604020202020204" pitchFamily="34" charset="0"/>
              <a:buChar char="•"/>
            </a:pPr>
            <a:r>
              <a:rPr lang="fr-FR" sz="1400" dirty="0" smtClean="0">
                <a:solidFill>
                  <a:schemeClr val="tx1"/>
                </a:solidFill>
                <a:latin typeface="Segoe UI Emoji" panose="020B0502040204020203" pitchFamily="34" charset="0"/>
                <a:ea typeface="Segoe UI Emoji" panose="020B0502040204020203" pitchFamily="34" charset="0"/>
              </a:rPr>
              <a:t>Vérifier </a:t>
            </a:r>
            <a:r>
              <a:rPr lang="fr-FR" sz="1400" dirty="0">
                <a:solidFill>
                  <a:schemeClr val="tx1"/>
                </a:solidFill>
                <a:latin typeface="Segoe UI Emoji" panose="020B0502040204020203" pitchFamily="34" charset="0"/>
                <a:ea typeface="Segoe UI Emoji" panose="020B0502040204020203" pitchFamily="34" charset="0"/>
              </a:rPr>
              <a:t>l’absence de corps gras sur le visage du patient</a:t>
            </a:r>
          </a:p>
        </p:txBody>
      </p:sp>
      <p:grpSp>
        <p:nvGrpSpPr>
          <p:cNvPr id="12" name="Groupe 11"/>
          <p:cNvGrpSpPr/>
          <p:nvPr/>
        </p:nvGrpSpPr>
        <p:grpSpPr>
          <a:xfrm>
            <a:off x="6671364" y="2830830"/>
            <a:ext cx="2452577" cy="3358005"/>
            <a:chOff x="6671364" y="2811780"/>
            <a:chExt cx="2452577" cy="3358005"/>
          </a:xfrm>
        </p:grpSpPr>
        <p:sp>
          <p:nvSpPr>
            <p:cNvPr id="11" name="Rectangle 10"/>
            <p:cNvSpPr/>
            <p:nvPr/>
          </p:nvSpPr>
          <p:spPr>
            <a:xfrm>
              <a:off x="6671364" y="2811780"/>
              <a:ext cx="2345490" cy="605445"/>
            </a:xfrm>
            <a:prstGeom prst="rect">
              <a:avLst/>
            </a:prstGeom>
            <a:solidFill>
              <a:schemeClr val="bg1"/>
            </a:solidFill>
            <a:ln w="19050">
              <a:no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lvl="1" algn="ctr"/>
              <a:r>
                <a:rPr lang="fr-FR" sz="1200" dirty="0">
                  <a:solidFill>
                    <a:schemeClr val="tx1"/>
                  </a:solidFill>
                  <a:latin typeface="Segoe UI Emoji" panose="020B0502040204020203" pitchFamily="34" charset="0"/>
                  <a:ea typeface="Segoe UI Emoji" panose="020B0502040204020203" pitchFamily="34" charset="0"/>
                  <a:sym typeface="Wingdings" panose="05000000000000000000" pitchFamily="2" charset="2"/>
                </a:rPr>
                <a:t>Produits de santé sous responsabilité pharmaceutique </a:t>
              </a:r>
              <a:endParaRPr lang="fr-FR" sz="1200" dirty="0">
                <a:solidFill>
                  <a:schemeClr val="tx1"/>
                </a:solidFill>
                <a:latin typeface="Segoe UI Emoji" panose="020B0502040204020203" pitchFamily="34" charset="0"/>
                <a:ea typeface="Segoe UI Emoji" panose="020B0502040204020203" pitchFamily="34" charset="0"/>
              </a:endParaRPr>
            </a:p>
          </p:txBody>
        </p:sp>
        <p:sp>
          <p:nvSpPr>
            <p:cNvPr id="38" name="Trapèze 37"/>
            <p:cNvSpPr/>
            <p:nvPr/>
          </p:nvSpPr>
          <p:spPr>
            <a:xfrm rot="10800000">
              <a:off x="7900447" y="4522688"/>
              <a:ext cx="457198" cy="133005"/>
            </a:xfrm>
            <a:prstGeom prst="trapezoid">
              <a:avLst/>
            </a:prstGeom>
            <a:noFill/>
            <a:ln w="952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7792845" y="4407348"/>
              <a:ext cx="615142" cy="1753985"/>
            </a:xfrm>
            <a:prstGeom prst="rect">
              <a:avLst/>
            </a:prstGeom>
            <a:noFill/>
            <a:ln w="12700">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Organigramme : Délai 39"/>
            <p:cNvSpPr/>
            <p:nvPr/>
          </p:nvSpPr>
          <p:spPr>
            <a:xfrm rot="16200000">
              <a:off x="7905069" y="3904427"/>
              <a:ext cx="390698" cy="615143"/>
            </a:xfrm>
            <a:prstGeom prst="flowChartDelay">
              <a:avLst/>
            </a:prstGeom>
            <a:noFill/>
            <a:ln w="12700">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Trapèze 40"/>
            <p:cNvSpPr/>
            <p:nvPr/>
          </p:nvSpPr>
          <p:spPr>
            <a:xfrm rot="10800000">
              <a:off x="7912916" y="3567761"/>
              <a:ext cx="448888" cy="448887"/>
            </a:xfrm>
            <a:prstGeom prst="trapezoid">
              <a:avLst/>
            </a:prstGeom>
            <a:noFill/>
            <a:ln>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Trapèze 41"/>
            <p:cNvSpPr/>
            <p:nvPr/>
          </p:nvSpPr>
          <p:spPr>
            <a:xfrm rot="10800000">
              <a:off x="7991887" y="3630106"/>
              <a:ext cx="296488" cy="296487"/>
            </a:xfrm>
            <a:prstGeom prst="trapezoid">
              <a:avLst/>
            </a:prstGeom>
            <a:noFill/>
            <a:ln>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Forme en L 42"/>
            <p:cNvSpPr/>
            <p:nvPr/>
          </p:nvSpPr>
          <p:spPr>
            <a:xfrm flipV="1">
              <a:off x="8108265" y="3679287"/>
              <a:ext cx="91440" cy="164871"/>
            </a:xfrm>
            <a:prstGeom prst="corner">
              <a:avLst/>
            </a:prstGeom>
            <a:noFill/>
            <a:ln w="952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Accolade fermante 43"/>
            <p:cNvSpPr/>
            <p:nvPr/>
          </p:nvSpPr>
          <p:spPr>
            <a:xfrm>
              <a:off x="8440148" y="4407349"/>
              <a:ext cx="68581" cy="1762436"/>
            </a:xfrm>
            <a:prstGeom prst="rightBrace">
              <a:avLst>
                <a:gd name="adj1" fmla="val 48080"/>
                <a:gd name="adj2" fmla="val 50000"/>
              </a:avLst>
            </a:prstGeom>
            <a:ln w="9525">
              <a:solidFill>
                <a:srgbClr val="4BACC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solidFill>
                  <a:srgbClr val="8DC63F"/>
                </a:solidFill>
              </a:endParaRPr>
            </a:p>
          </p:txBody>
        </p:sp>
        <p:sp>
          <p:nvSpPr>
            <p:cNvPr id="45" name="ZoneTexte 44"/>
            <p:cNvSpPr txBox="1"/>
            <p:nvPr/>
          </p:nvSpPr>
          <p:spPr>
            <a:xfrm>
              <a:off x="8467691" y="4984026"/>
              <a:ext cx="579661" cy="577081"/>
            </a:xfrm>
            <a:prstGeom prst="rect">
              <a:avLst/>
            </a:prstGeom>
            <a:noFill/>
          </p:spPr>
          <p:txBody>
            <a:bodyPr wrap="square" rtlCol="0">
              <a:spAutoFit/>
            </a:bodyPr>
            <a:lstStyle/>
            <a:p>
              <a:pPr algn="ctr"/>
              <a:r>
                <a:rPr lang="fr-FR" sz="1050" dirty="0">
                  <a:solidFill>
                    <a:srgbClr val="034EA2"/>
                  </a:solidFill>
                </a:rPr>
                <a:t>Corps   ou « fût »</a:t>
              </a:r>
            </a:p>
          </p:txBody>
        </p:sp>
        <p:sp>
          <p:nvSpPr>
            <p:cNvPr id="46" name="Accolade fermante 45"/>
            <p:cNvSpPr/>
            <p:nvPr/>
          </p:nvSpPr>
          <p:spPr>
            <a:xfrm>
              <a:off x="8437660" y="4054869"/>
              <a:ext cx="72207" cy="332623"/>
            </a:xfrm>
            <a:prstGeom prst="rightBrace">
              <a:avLst>
                <a:gd name="adj1" fmla="val 64395"/>
                <a:gd name="adj2" fmla="val 50000"/>
              </a:avLst>
            </a:prstGeom>
            <a:ln w="9525">
              <a:solidFill>
                <a:srgbClr val="4BACC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solidFill>
                  <a:srgbClr val="8DC63F"/>
                </a:solidFill>
              </a:endParaRPr>
            </a:p>
          </p:txBody>
        </p:sp>
        <p:sp>
          <p:nvSpPr>
            <p:cNvPr id="47" name="ZoneTexte 46"/>
            <p:cNvSpPr txBox="1"/>
            <p:nvPr/>
          </p:nvSpPr>
          <p:spPr>
            <a:xfrm>
              <a:off x="8590279" y="4086566"/>
              <a:ext cx="376499" cy="253916"/>
            </a:xfrm>
            <a:prstGeom prst="rect">
              <a:avLst/>
            </a:prstGeom>
            <a:noFill/>
          </p:spPr>
          <p:txBody>
            <a:bodyPr wrap="square" lIns="0" rIns="0" rtlCol="0">
              <a:spAutoFit/>
            </a:bodyPr>
            <a:lstStyle/>
            <a:p>
              <a:r>
                <a:rPr lang="fr-FR" sz="1050" dirty="0">
                  <a:solidFill>
                    <a:srgbClr val="034EA2"/>
                  </a:solidFill>
                </a:rPr>
                <a:t>Ogive</a:t>
              </a:r>
              <a:endParaRPr lang="fr-FR" sz="1200" dirty="0">
                <a:solidFill>
                  <a:srgbClr val="034EA2"/>
                </a:solidFill>
              </a:endParaRPr>
            </a:p>
          </p:txBody>
        </p:sp>
        <p:sp>
          <p:nvSpPr>
            <p:cNvPr id="48" name="Accolade fermante 47"/>
            <p:cNvSpPr/>
            <p:nvPr/>
          </p:nvSpPr>
          <p:spPr>
            <a:xfrm flipV="1">
              <a:off x="8437660" y="3566673"/>
              <a:ext cx="72208" cy="449975"/>
            </a:xfrm>
            <a:prstGeom prst="rightBrace">
              <a:avLst>
                <a:gd name="adj1" fmla="val 57798"/>
                <a:gd name="adj2" fmla="val 50529"/>
              </a:avLst>
            </a:prstGeom>
            <a:ln w="9525">
              <a:solidFill>
                <a:srgbClr val="4BACC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solidFill>
                  <a:srgbClr val="8DC63F"/>
                </a:solidFill>
              </a:endParaRPr>
            </a:p>
          </p:txBody>
        </p:sp>
        <p:sp>
          <p:nvSpPr>
            <p:cNvPr id="49" name="ZoneTexte 48"/>
            <p:cNvSpPr txBox="1"/>
            <p:nvPr/>
          </p:nvSpPr>
          <p:spPr>
            <a:xfrm>
              <a:off x="8596112" y="3655336"/>
              <a:ext cx="527829" cy="261610"/>
            </a:xfrm>
            <a:prstGeom prst="rect">
              <a:avLst/>
            </a:prstGeom>
            <a:noFill/>
          </p:spPr>
          <p:txBody>
            <a:bodyPr wrap="square" lIns="0" rIns="0" rtlCol="0">
              <a:spAutoFit/>
            </a:bodyPr>
            <a:lstStyle/>
            <a:p>
              <a:r>
                <a:rPr lang="fr-FR" sz="1050" dirty="0">
                  <a:solidFill>
                    <a:srgbClr val="034EA2"/>
                  </a:solidFill>
                </a:rPr>
                <a:t>Chapeau</a:t>
              </a:r>
              <a:endParaRPr lang="fr-FR" sz="1200" dirty="0">
                <a:solidFill>
                  <a:srgbClr val="034EA2"/>
                </a:solidFill>
              </a:endParaRPr>
            </a:p>
          </p:txBody>
        </p:sp>
        <p:cxnSp>
          <p:nvCxnSpPr>
            <p:cNvPr id="50" name="Connecteur droit avec flèche 49"/>
            <p:cNvCxnSpPr/>
            <p:nvPr/>
          </p:nvCxnSpPr>
          <p:spPr>
            <a:xfrm>
              <a:off x="7616376" y="3629756"/>
              <a:ext cx="411129" cy="99062"/>
            </a:xfrm>
            <a:prstGeom prst="straightConnector1">
              <a:avLst/>
            </a:prstGeom>
            <a:ln w="12700">
              <a:solidFill>
                <a:srgbClr val="4BACC6"/>
              </a:solidFill>
              <a:tailEnd type="triangle"/>
            </a:ln>
          </p:spPr>
          <p:style>
            <a:lnRef idx="1">
              <a:schemeClr val="accent1"/>
            </a:lnRef>
            <a:fillRef idx="0">
              <a:schemeClr val="accent1"/>
            </a:fillRef>
            <a:effectRef idx="0">
              <a:schemeClr val="accent1"/>
            </a:effectRef>
            <a:fontRef idx="minor">
              <a:schemeClr val="tx1"/>
            </a:fontRef>
          </p:style>
        </p:cxnSp>
        <p:sp>
          <p:nvSpPr>
            <p:cNvPr id="51" name="ZoneTexte 50"/>
            <p:cNvSpPr txBox="1"/>
            <p:nvPr/>
          </p:nvSpPr>
          <p:spPr>
            <a:xfrm>
              <a:off x="7027555" y="3489331"/>
              <a:ext cx="696190" cy="261610"/>
            </a:xfrm>
            <a:prstGeom prst="rect">
              <a:avLst/>
            </a:prstGeom>
            <a:noFill/>
          </p:spPr>
          <p:txBody>
            <a:bodyPr wrap="square" rtlCol="0">
              <a:spAutoFit/>
            </a:bodyPr>
            <a:lstStyle/>
            <a:p>
              <a:r>
                <a:rPr lang="fr-FR" sz="1050" dirty="0">
                  <a:solidFill>
                    <a:srgbClr val="034EA2"/>
                  </a:solidFill>
                </a:rPr>
                <a:t>Robinet</a:t>
              </a:r>
              <a:endParaRPr lang="fr-FR" sz="1200" dirty="0">
                <a:solidFill>
                  <a:srgbClr val="034EA2"/>
                </a:solidFill>
              </a:endParaRPr>
            </a:p>
          </p:txBody>
        </p:sp>
        <p:sp>
          <p:nvSpPr>
            <p:cNvPr id="52" name="Rectangle 51"/>
            <p:cNvSpPr/>
            <p:nvPr/>
          </p:nvSpPr>
          <p:spPr>
            <a:xfrm>
              <a:off x="7950324" y="4798047"/>
              <a:ext cx="365760" cy="831270"/>
            </a:xfrm>
            <a:prstGeom prst="rect">
              <a:avLst/>
            </a:prstGeom>
            <a:noFill/>
            <a:ln w="952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Losange 52"/>
            <p:cNvSpPr/>
            <p:nvPr/>
          </p:nvSpPr>
          <p:spPr>
            <a:xfrm>
              <a:off x="8029291" y="4465191"/>
              <a:ext cx="99755" cy="109449"/>
            </a:xfrm>
            <a:prstGeom prst="diamond">
              <a:avLst/>
            </a:prstGeom>
            <a:solidFill>
              <a:schemeClr val="bg1"/>
            </a:solidFill>
            <a:ln w="952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4" name="Connecteur droit avec flèche 53"/>
            <p:cNvCxnSpPr/>
            <p:nvPr/>
          </p:nvCxnSpPr>
          <p:spPr>
            <a:xfrm>
              <a:off x="7727386" y="4378835"/>
              <a:ext cx="200539" cy="162101"/>
            </a:xfrm>
            <a:prstGeom prst="straightConnector1">
              <a:avLst/>
            </a:prstGeom>
            <a:ln w="12700">
              <a:solidFill>
                <a:srgbClr val="4BACC6"/>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droit avec flèche 54"/>
            <p:cNvCxnSpPr/>
            <p:nvPr/>
          </p:nvCxnSpPr>
          <p:spPr>
            <a:xfrm flipV="1">
              <a:off x="7576062" y="5221996"/>
              <a:ext cx="346150" cy="133712"/>
            </a:xfrm>
            <a:prstGeom prst="straightConnector1">
              <a:avLst/>
            </a:prstGeom>
            <a:ln w="12700">
              <a:solidFill>
                <a:srgbClr val="4BACC6"/>
              </a:solidFill>
              <a:tailEnd type="triangle"/>
            </a:ln>
          </p:spPr>
          <p:style>
            <a:lnRef idx="1">
              <a:schemeClr val="accent1"/>
            </a:lnRef>
            <a:fillRef idx="0">
              <a:schemeClr val="accent1"/>
            </a:fillRef>
            <a:effectRef idx="0">
              <a:schemeClr val="accent1"/>
            </a:effectRef>
            <a:fontRef idx="minor">
              <a:schemeClr val="tx1"/>
            </a:fontRef>
          </p:style>
        </p:cxnSp>
        <p:sp>
          <p:nvSpPr>
            <p:cNvPr id="56" name="ZoneTexte 55"/>
            <p:cNvSpPr txBox="1"/>
            <p:nvPr/>
          </p:nvSpPr>
          <p:spPr>
            <a:xfrm>
              <a:off x="7110786" y="4134543"/>
              <a:ext cx="733323" cy="415498"/>
            </a:xfrm>
            <a:prstGeom prst="rect">
              <a:avLst/>
            </a:prstGeom>
            <a:noFill/>
          </p:spPr>
          <p:txBody>
            <a:bodyPr wrap="square" rtlCol="0">
              <a:spAutoFit/>
            </a:bodyPr>
            <a:lstStyle/>
            <a:p>
              <a:pPr algn="ctr"/>
              <a:r>
                <a:rPr lang="fr-FR" sz="1050" dirty="0">
                  <a:solidFill>
                    <a:srgbClr val="034EA2"/>
                  </a:solidFill>
                </a:rPr>
                <a:t>Etiquette  sécurité</a:t>
              </a:r>
            </a:p>
          </p:txBody>
        </p:sp>
        <p:sp>
          <p:nvSpPr>
            <p:cNvPr id="57" name="ZoneTexte 56"/>
            <p:cNvSpPr txBox="1"/>
            <p:nvPr/>
          </p:nvSpPr>
          <p:spPr>
            <a:xfrm>
              <a:off x="6917350" y="5186004"/>
              <a:ext cx="833974" cy="415498"/>
            </a:xfrm>
            <a:prstGeom prst="rect">
              <a:avLst/>
            </a:prstGeom>
            <a:noFill/>
          </p:spPr>
          <p:txBody>
            <a:bodyPr wrap="square" rtlCol="0">
              <a:spAutoFit/>
            </a:bodyPr>
            <a:lstStyle/>
            <a:p>
              <a:pPr algn="ctr"/>
              <a:r>
                <a:rPr lang="fr-FR" sz="1050" dirty="0">
                  <a:solidFill>
                    <a:srgbClr val="034EA2"/>
                  </a:solidFill>
                </a:rPr>
                <a:t>Notice d’utilisation</a:t>
              </a:r>
            </a:p>
          </p:txBody>
        </p:sp>
        <p:sp>
          <p:nvSpPr>
            <p:cNvPr id="58" name="Losange 57"/>
            <p:cNvSpPr/>
            <p:nvPr/>
          </p:nvSpPr>
          <p:spPr>
            <a:xfrm>
              <a:off x="8148439" y="4467962"/>
              <a:ext cx="99755" cy="109449"/>
            </a:xfrm>
            <a:prstGeom prst="diamond">
              <a:avLst/>
            </a:prstGeom>
            <a:solidFill>
              <a:schemeClr val="bg1"/>
            </a:solidFill>
            <a:ln w="9525">
              <a:solidFill>
                <a:srgbClr val="034E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6" name="Groupe 15"/>
          <p:cNvGrpSpPr/>
          <p:nvPr/>
        </p:nvGrpSpPr>
        <p:grpSpPr>
          <a:xfrm rot="370397">
            <a:off x="5203492" y="4099266"/>
            <a:ext cx="1933623" cy="935966"/>
            <a:chOff x="4328160" y="4700132"/>
            <a:chExt cx="2738186" cy="1334904"/>
          </a:xfrm>
        </p:grpSpPr>
        <p:pic>
          <p:nvPicPr>
            <p:cNvPr id="2" name="Image 1"/>
            <p:cNvPicPr>
              <a:picLocks noChangeAspect="1"/>
            </p:cNvPicPr>
            <p:nvPr/>
          </p:nvPicPr>
          <p:blipFill rotWithShape="1">
            <a:blip r:embed="rId5">
              <a:extLst>
                <a:ext uri="{BEBA8EAE-BF5A-486C-A8C5-ECC9F3942E4B}">
                  <a14:imgProps xmlns:a14="http://schemas.microsoft.com/office/drawing/2010/main">
                    <a14:imgLayer r:embed="rId6">
                      <a14:imgEffect>
                        <a14:backgroundRemoval t="6011" b="98087" l="1083" r="91336">
                          <a14:foregroundMark x1="13357" y1="26503" x2="76053" y2="37705"/>
                          <a14:foregroundMark x1="8183" y1="73224" x2="84717" y2="74863"/>
                          <a14:foregroundMark x1="39350" y1="14208" x2="39350" y2="14208"/>
                          <a14:foregroundMark x1="32491" y1="26230" x2="39230" y2="12842"/>
                          <a14:foregroundMark x1="39591" y1="12842" x2="45728" y2="25683"/>
                          <a14:foregroundMark x1="45728" y1="25683" x2="51865" y2="12295"/>
                          <a14:foregroundMark x1="52106" y1="12842" x2="53189" y2="18033"/>
                          <a14:backgroundMark x1="7942" y1="10929" x2="7942" y2="10929"/>
                          <a14:backgroundMark x1="4452" y1="25956" x2="10108" y2="8470"/>
                          <a14:backgroundMark x1="6739" y1="83880" x2="12034" y2="86612"/>
                          <a14:backgroundMark x1="27437" y1="15301" x2="27437" y2="15301"/>
                          <a14:backgroundMark x1="16005" y1="10109" x2="37304" y2="6831"/>
                        </a14:backgroundRemoval>
                      </a14:imgEffect>
                    </a14:imgLayer>
                  </a14:imgProps>
                </a:ext>
              </a:extLst>
            </a:blip>
            <a:srcRect l="1663" t="6632" r="9409" b="6112"/>
            <a:stretch/>
          </p:blipFill>
          <p:spPr>
            <a:xfrm>
              <a:off x="4328160" y="4851749"/>
              <a:ext cx="2738186" cy="1183287"/>
            </a:xfrm>
            <a:prstGeom prst="rect">
              <a:avLst/>
            </a:prstGeom>
          </p:spPr>
        </p:pic>
        <p:cxnSp>
          <p:nvCxnSpPr>
            <p:cNvPr id="35" name="Connecteur droit avec flèche 34"/>
            <p:cNvCxnSpPr/>
            <p:nvPr/>
          </p:nvCxnSpPr>
          <p:spPr>
            <a:xfrm rot="21229603" flipH="1">
              <a:off x="6692582" y="4700132"/>
              <a:ext cx="227894" cy="343549"/>
            </a:xfrm>
            <a:prstGeom prst="straightConnector1">
              <a:avLst/>
            </a:prstGeom>
            <a:ln w="63500">
              <a:solidFill>
                <a:srgbClr val="8DC63F"/>
              </a:solidFill>
              <a:tailEnd type="triangle"/>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rot="983176">
              <a:off x="4607495" y="5175723"/>
              <a:ext cx="385486" cy="117949"/>
            </a:xfrm>
            <a:prstGeom prst="rect">
              <a:avLst/>
            </a:prstGeom>
            <a:solidFill>
              <a:schemeClr val="bg1"/>
            </a:solidFill>
          </p:spPr>
          <p:txBody>
            <a:bodyPr wrap="square" rtlCol="0">
              <a:spAutoFit/>
            </a:bodyPr>
            <a:lstStyle/>
            <a:p>
              <a:endParaRPr lang="fr-FR" dirty="0"/>
            </a:p>
          </p:txBody>
        </p:sp>
      </p:grpSp>
      <p:pic>
        <p:nvPicPr>
          <p:cNvPr id="1026" name="Picture 2" descr="Untitled"/>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987" b="99338" l="0" r="100000">
                        <a14:foregroundMark x1="52853" y1="12583" x2="52853" y2="12583"/>
                        <a14:foregroundMark x1="50150" y1="5298" x2="58258" y2="23179"/>
                        <a14:foregroundMark x1="58859" y1="23841" x2="72372" y2="19868"/>
                        <a14:foregroundMark x1="3303" y1="72185" x2="31532" y2="88742"/>
                        <a14:foregroundMark x1="11411" y1="79470" x2="11411" y2="79470"/>
                        <a14:foregroundMark x1="17417" y1="82781" x2="17417" y2="82781"/>
                        <a14:foregroundMark x1="20721" y1="84768" x2="20721" y2="84768"/>
                        <a14:foregroundMark x1="35736" y1="90728" x2="35736" y2="90728"/>
                        <a14:foregroundMark x1="41141" y1="91391" x2="41141" y2="91391"/>
                        <a14:foregroundMark x1="45045" y1="86755" x2="45045" y2="86755"/>
                        <a14:foregroundMark x1="47447" y1="78808" x2="47447" y2="78808"/>
                        <a14:foregroundMark x1="47447" y1="80132" x2="47447" y2="80132"/>
                        <a14:foregroundMark x1="49850" y1="77483" x2="49850" y2="77483"/>
                        <a14:foregroundMark x1="51051" y1="80132" x2="51051" y2="80132"/>
                        <a14:foregroundMark x1="12312" y1="17219" x2="3303" y2="64901"/>
                        <a14:foregroundMark x1="85586" y1="15232" x2="96096" y2="66225"/>
                        <a14:foregroundMark x1="86186" y1="13907" x2="91892" y2="43709"/>
                        <a14:foregroundMark x1="92793" y1="74834" x2="76877" y2="84768"/>
                        <a14:foregroundMark x1="76577" y1="84768" x2="58859" y2="90066"/>
                        <a14:foregroundMark x1="73574" y1="87417" x2="60961" y2="89404"/>
                        <a14:foregroundMark x1="94595" y1="74172" x2="94595" y2="74172"/>
                        <a14:foregroundMark x1="81682" y1="13907" x2="81682" y2="13907"/>
                        <a14:foregroundMark x1="84384" y1="12583" x2="84384" y2="12583"/>
                        <a14:foregroundMark x1="77778" y1="15894" x2="77778" y2="15894"/>
                        <a14:foregroundMark x1="74474" y1="18543" x2="74474" y2="18543"/>
                        <a14:foregroundMark x1="16517" y1="13245" x2="23123" y2="17881"/>
                        <a14:foregroundMark x1="13514" y1="12583" x2="13514" y2="12583"/>
                        <a14:foregroundMark x1="15015" y1="11921" x2="15015" y2="11921"/>
                        <a14:foregroundMark x1="13814" y1="80132" x2="13814" y2="80132"/>
                        <a14:foregroundMark x1="52553" y1="82781" x2="52553" y2="82781"/>
                        <a14:foregroundMark x1="54054" y1="84768" x2="54054" y2="84768"/>
                        <a14:foregroundMark x1="22222" y1="16556" x2="45646" y2="27815"/>
                        <a14:foregroundMark x1="54054" y1="86093" x2="58559" y2="91391"/>
                        <a14:backgroundMark x1="4505" y1="24503" x2="4505" y2="24503"/>
                        <a14:backgroundMark x1="7508" y1="9934" x2="2102" y2="41722"/>
                        <a14:backgroundMark x1="98198" y1="49007" x2="99099" y2="90066"/>
                      </a14:backgroundRemoval>
                    </a14:imgEffect>
                  </a14:imgLayer>
                </a14:imgProps>
              </a:ext>
              <a:ext uri="{28A0092B-C50C-407E-A947-70E740481C1C}">
                <a14:useLocalDpi xmlns:a14="http://schemas.microsoft.com/office/drawing/2010/main" val="0"/>
              </a:ext>
            </a:extLst>
          </a:blip>
          <a:srcRect/>
          <a:stretch>
            <a:fillRect/>
          </a:stretch>
        </p:blipFill>
        <p:spPr bwMode="auto">
          <a:xfrm rot="20908388">
            <a:off x="3585761" y="4279531"/>
            <a:ext cx="1844197" cy="836257"/>
          </a:xfrm>
          <a:prstGeom prst="rect">
            <a:avLst/>
          </a:prstGeom>
          <a:noFill/>
          <a:extLst>
            <a:ext uri="{909E8E84-426E-40DD-AFC4-6F175D3DCCD1}">
              <a14:hiddenFill xmlns:a14="http://schemas.microsoft.com/office/drawing/2010/main">
                <a:solidFill>
                  <a:srgbClr val="FFFFFF"/>
                </a:solidFill>
              </a14:hiddenFill>
            </a:ext>
          </a:extLst>
        </p:spPr>
      </p:pic>
      <p:cxnSp>
        <p:nvCxnSpPr>
          <p:cNvPr id="59" name="Connecteur droit avec flèche 58"/>
          <p:cNvCxnSpPr/>
          <p:nvPr/>
        </p:nvCxnSpPr>
        <p:spPr>
          <a:xfrm flipV="1">
            <a:off x="3908556" y="4906275"/>
            <a:ext cx="304800" cy="53438"/>
          </a:xfrm>
          <a:prstGeom prst="straightConnector1">
            <a:avLst/>
          </a:prstGeom>
          <a:ln w="63500">
            <a:solidFill>
              <a:srgbClr val="8DC63F"/>
            </a:solidFill>
            <a:tailEnd type="triangle"/>
          </a:ln>
        </p:spPr>
        <p:style>
          <a:lnRef idx="1">
            <a:schemeClr val="accent1"/>
          </a:lnRef>
          <a:fillRef idx="0">
            <a:schemeClr val="accent1"/>
          </a:fillRef>
          <a:effectRef idx="0">
            <a:schemeClr val="accent1"/>
          </a:effectRef>
          <a:fontRef idx="minor">
            <a:schemeClr val="tx1"/>
          </a:fontRef>
        </p:style>
      </p:cxnSp>
      <p:sp>
        <p:nvSpPr>
          <p:cNvPr id="60" name="Titre 4"/>
          <p:cNvSpPr txBox="1">
            <a:spLocks/>
          </p:cNvSpPr>
          <p:nvPr/>
        </p:nvSpPr>
        <p:spPr>
          <a:xfrm>
            <a:off x="436104" y="321867"/>
            <a:ext cx="2802325" cy="1011634"/>
          </a:xfrm>
          <a:prstGeom prst="rect">
            <a:avLst/>
          </a:prstGeom>
        </p:spPr>
        <p:txBody>
          <a:bodyPr/>
          <a:lstStyle>
            <a:lvl1pPr algn="ctr" defTabSz="914400" rtl="0" eaLnBrk="1" latinLnBrk="0" hangingPunct="1">
              <a:lnSpc>
                <a:spcPct val="90000"/>
              </a:lnSpc>
              <a:spcBef>
                <a:spcPct val="0"/>
              </a:spcBef>
              <a:buNone/>
              <a:defRPr sz="3600" kern="1200" cap="small" spc="-60" baseline="0">
                <a:solidFill>
                  <a:srgbClr val="034EA2"/>
                </a:solidFill>
                <a:latin typeface="Segoe UI Semibold" panose="020B0702040204020203" pitchFamily="34" charset="0"/>
                <a:ea typeface="+mj-ea"/>
                <a:cs typeface="Segoe UI Semibold" panose="020B0702040204020203" pitchFamily="34" charset="0"/>
              </a:defRPr>
            </a:lvl1pPr>
          </a:lstStyle>
          <a:p>
            <a:pPr algn="l"/>
            <a:r>
              <a:rPr lang="fr-FR" dirty="0" smtClean="0"/>
              <a:t>Chambre 3</a:t>
            </a:r>
            <a:endParaRPr lang="fr-FR" dirty="0"/>
          </a:p>
        </p:txBody>
      </p:sp>
      <p:sp>
        <p:nvSpPr>
          <p:cNvPr id="15" name="Organigramme : Carte perforée 14"/>
          <p:cNvSpPr/>
          <p:nvPr/>
        </p:nvSpPr>
        <p:spPr>
          <a:xfrm rot="21327748">
            <a:off x="3616134" y="3251668"/>
            <a:ext cx="3445350" cy="962197"/>
          </a:xfrm>
          <a:prstGeom prst="flowChartPunchedCard">
            <a:avLst/>
          </a:prstGeom>
          <a:solidFill>
            <a:srgbClr val="8DC63F"/>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0" bIns="144000" rtlCol="0" anchor="ctr"/>
          <a:lstStyle/>
          <a:p>
            <a:pPr marL="285750" indent="-285750" algn="ctr">
              <a:buFont typeface="Wingdings" panose="05000000000000000000" pitchFamily="2" charset="2"/>
              <a:buChar char="à"/>
            </a:pPr>
            <a:r>
              <a:rPr lang="fr-FR" sz="1400" b="1" dirty="0">
                <a:latin typeface="Segoe UI Emoji" panose="020B0502040204020203" pitchFamily="34" charset="0"/>
                <a:ea typeface="Segoe UI Emoji" panose="020B0502040204020203" pitchFamily="34" charset="0"/>
              </a:rPr>
              <a:t>Lecture de l'étiquette   </a:t>
            </a:r>
            <a:r>
              <a:rPr lang="fr-FR" sz="1400" b="1" dirty="0">
                <a:latin typeface="Segoe UI Emoji" panose="020B0502040204020203" pitchFamily="34" charset="0"/>
                <a:ea typeface="Segoe UI Emoji" panose="020B0502040204020203" pitchFamily="34" charset="0"/>
                <a:sym typeface="Wingdings" panose="05000000000000000000" pitchFamily="2" charset="2"/>
              </a:rPr>
              <a:t></a:t>
            </a:r>
          </a:p>
          <a:p>
            <a:pPr algn="ctr"/>
            <a:r>
              <a:rPr lang="fr-FR" sz="1400" dirty="0">
                <a:latin typeface="Segoe UI Emoji" panose="020B0502040204020203" pitchFamily="34" charset="0"/>
                <a:ea typeface="Segoe UI Emoji" panose="020B0502040204020203" pitchFamily="34" charset="0"/>
                <a:sym typeface="Wingdings" panose="05000000000000000000" pitchFamily="2" charset="2"/>
              </a:rPr>
              <a:t>Seul moyen d’identification du gaz </a:t>
            </a:r>
          </a:p>
          <a:p>
            <a:pPr algn="ctr"/>
            <a:r>
              <a:rPr lang="fr-FR" sz="1400" dirty="0">
                <a:latin typeface="Segoe UI Emoji" panose="020B0502040204020203" pitchFamily="34" charset="0"/>
                <a:ea typeface="Segoe UI Emoji" panose="020B0502040204020203" pitchFamily="34" charset="0"/>
                <a:sym typeface="Wingdings" panose="05000000000000000000" pitchFamily="2" charset="2"/>
              </a:rPr>
              <a:t>Ne pas se fier à la couleur de la bouteille </a:t>
            </a:r>
            <a:r>
              <a:rPr lang="fr-FR" sz="1400" dirty="0">
                <a:latin typeface="Segoe UI Emoji" panose="020B0502040204020203" pitchFamily="34" charset="0"/>
                <a:ea typeface="Segoe UI Emoji" panose="020B0502040204020203" pitchFamily="34" charset="0"/>
              </a:rPr>
              <a:t> </a:t>
            </a:r>
          </a:p>
        </p:txBody>
      </p:sp>
    </p:spTree>
    <p:extLst>
      <p:ext uri="{BB962C8B-B14F-4D97-AF65-F5344CB8AC3E}">
        <p14:creationId xmlns:p14="http://schemas.microsoft.com/office/powerpoint/2010/main" val="425284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pied de page 2"/>
          <p:cNvSpPr>
            <a:spLocks noGrp="1"/>
          </p:cNvSpPr>
          <p:nvPr>
            <p:ph type="ftr" sz="quarter" idx="11"/>
          </p:nvPr>
        </p:nvSpPr>
        <p:spPr/>
        <p:txBody>
          <a:bodyPr/>
          <a:lstStyle/>
          <a:p>
            <a:r>
              <a:rPr lang="fr-FR" dirty="0"/>
              <a:t>Escape Game – « Never Events </a:t>
            </a:r>
            <a:r>
              <a:rPr lang="fr-FR" dirty="0" err="1"/>
              <a:t>Enigma</a:t>
            </a:r>
            <a:r>
              <a:rPr lang="fr-FR" dirty="0"/>
              <a:t> »</a:t>
            </a:r>
          </a:p>
        </p:txBody>
      </p:sp>
      <p:sp>
        <p:nvSpPr>
          <p:cNvPr id="5" name="Espace réservé du numéro de diapositive 4"/>
          <p:cNvSpPr>
            <a:spLocks noGrp="1"/>
          </p:cNvSpPr>
          <p:nvPr>
            <p:ph type="sldNum" sz="quarter" idx="12"/>
          </p:nvPr>
        </p:nvSpPr>
        <p:spPr/>
        <p:txBody>
          <a:bodyPr/>
          <a:lstStyle/>
          <a:p>
            <a:fld id="{D0A4AE8C-A5EC-46C3-B8CF-3DC08DAAD9BE}" type="slidenum">
              <a:rPr lang="fr-FR" smtClean="0"/>
              <a:t>7</a:t>
            </a:fld>
            <a:endParaRPr lang="fr-FR" dirty="0"/>
          </a:p>
        </p:txBody>
      </p:sp>
      <p:sp>
        <p:nvSpPr>
          <p:cNvPr id="9" name="Rectangle 8"/>
          <p:cNvSpPr/>
          <p:nvPr/>
        </p:nvSpPr>
        <p:spPr>
          <a:xfrm>
            <a:off x="1329747" y="255715"/>
            <a:ext cx="6603520" cy="414845"/>
          </a:xfrm>
          <a:prstGeom prst="rect">
            <a:avLst/>
          </a:prstGeom>
          <a:solidFill>
            <a:srgbClr val="C00000"/>
          </a:solidFill>
          <a:ln w="101600" cmpd="dbl">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2191" tIns="61096" rIns="122191" bIns="61096" spcCol="0" rtlCol="0" anchor="ctr"/>
          <a:lstStyle/>
          <a:p>
            <a:pPr algn="ctr"/>
            <a:r>
              <a:rPr lang="fr-FR" sz="2300" b="1" dirty="0">
                <a:solidFill>
                  <a:schemeClr val="bg1"/>
                </a:solidFill>
              </a:rPr>
              <a:t>Ces évènements qui ne devraient jamais arriver !</a:t>
            </a:r>
          </a:p>
        </p:txBody>
      </p:sp>
      <p:pic>
        <p:nvPicPr>
          <p:cNvPr id="4" name="Image 3"/>
          <p:cNvPicPr>
            <a:picLocks noChangeAspect="1"/>
          </p:cNvPicPr>
          <p:nvPr/>
        </p:nvPicPr>
        <p:blipFill>
          <a:blip r:embed="rId3"/>
          <a:stretch>
            <a:fillRect/>
          </a:stretch>
        </p:blipFill>
        <p:spPr>
          <a:xfrm>
            <a:off x="89081" y="1080217"/>
            <a:ext cx="2184340" cy="1289253"/>
          </a:xfrm>
          <a:prstGeom prst="rect">
            <a:avLst/>
          </a:prstGeom>
        </p:spPr>
      </p:pic>
      <p:grpSp>
        <p:nvGrpSpPr>
          <p:cNvPr id="94" name="Groupe 93"/>
          <p:cNvGrpSpPr/>
          <p:nvPr/>
        </p:nvGrpSpPr>
        <p:grpSpPr>
          <a:xfrm>
            <a:off x="3812351" y="2919742"/>
            <a:ext cx="1378604" cy="1400219"/>
            <a:chOff x="4712130" y="4446948"/>
            <a:chExt cx="2678179" cy="2729916"/>
          </a:xfrm>
        </p:grpSpPr>
        <p:sp>
          <p:nvSpPr>
            <p:cNvPr id="95" name="Octogone 94"/>
            <p:cNvSpPr/>
            <p:nvPr/>
          </p:nvSpPr>
          <p:spPr>
            <a:xfrm>
              <a:off x="4712130" y="4446948"/>
              <a:ext cx="2678179" cy="2729916"/>
            </a:xfrm>
            <a:prstGeom prst="octagon">
              <a:avLst/>
            </a:prstGeom>
            <a:solidFill>
              <a:srgbClr val="C00000"/>
            </a:solidFill>
            <a:ln w="5080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594"/>
            </a:p>
          </p:txBody>
        </p:sp>
        <p:sp>
          <p:nvSpPr>
            <p:cNvPr id="96" name="Forme libre 95"/>
            <p:cNvSpPr/>
            <p:nvPr/>
          </p:nvSpPr>
          <p:spPr>
            <a:xfrm>
              <a:off x="5334954" y="4651389"/>
              <a:ext cx="1606550" cy="2321034"/>
            </a:xfrm>
            <a:custGeom>
              <a:avLst/>
              <a:gdLst>
                <a:gd name="connsiteX0" fmla="*/ 22225 w 1606550"/>
                <a:gd name="connsiteY0" fmla="*/ 520700 h 2320925"/>
                <a:gd name="connsiteX1" fmla="*/ 130175 w 1606550"/>
                <a:gd name="connsiteY1" fmla="*/ 403225 h 2320925"/>
                <a:gd name="connsiteX2" fmla="*/ 234950 w 1606550"/>
                <a:gd name="connsiteY2" fmla="*/ 523875 h 2320925"/>
                <a:gd name="connsiteX3" fmla="*/ 241300 w 1606550"/>
                <a:gd name="connsiteY3" fmla="*/ 1012825 h 2320925"/>
                <a:gd name="connsiteX4" fmla="*/ 273050 w 1606550"/>
                <a:gd name="connsiteY4" fmla="*/ 1050925 h 2320925"/>
                <a:gd name="connsiteX5" fmla="*/ 301625 w 1606550"/>
                <a:gd name="connsiteY5" fmla="*/ 1022350 h 2320925"/>
                <a:gd name="connsiteX6" fmla="*/ 301625 w 1606550"/>
                <a:gd name="connsiteY6" fmla="*/ 260350 h 2320925"/>
                <a:gd name="connsiteX7" fmla="*/ 422275 w 1606550"/>
                <a:gd name="connsiteY7" fmla="*/ 174625 h 2320925"/>
                <a:gd name="connsiteX8" fmla="*/ 539750 w 1606550"/>
                <a:gd name="connsiteY8" fmla="*/ 266700 h 2320925"/>
                <a:gd name="connsiteX9" fmla="*/ 539750 w 1606550"/>
                <a:gd name="connsiteY9" fmla="*/ 968375 h 2320925"/>
                <a:gd name="connsiteX10" fmla="*/ 558800 w 1606550"/>
                <a:gd name="connsiteY10" fmla="*/ 996950 h 2320925"/>
                <a:gd name="connsiteX11" fmla="*/ 593725 w 1606550"/>
                <a:gd name="connsiteY11" fmla="*/ 965200 h 2320925"/>
                <a:gd name="connsiteX12" fmla="*/ 593725 w 1606550"/>
                <a:gd name="connsiteY12" fmla="*/ 85725 h 2320925"/>
                <a:gd name="connsiteX13" fmla="*/ 711200 w 1606550"/>
                <a:gd name="connsiteY13" fmla="*/ 0 h 2320925"/>
                <a:gd name="connsiteX14" fmla="*/ 831850 w 1606550"/>
                <a:gd name="connsiteY14" fmla="*/ 73025 h 2320925"/>
                <a:gd name="connsiteX15" fmla="*/ 831850 w 1606550"/>
                <a:gd name="connsiteY15" fmla="*/ 977900 h 2320925"/>
                <a:gd name="connsiteX16" fmla="*/ 863600 w 1606550"/>
                <a:gd name="connsiteY16" fmla="*/ 1003300 h 2320925"/>
                <a:gd name="connsiteX17" fmla="*/ 889000 w 1606550"/>
                <a:gd name="connsiteY17" fmla="*/ 977900 h 2320925"/>
                <a:gd name="connsiteX18" fmla="*/ 889000 w 1606550"/>
                <a:gd name="connsiteY18" fmla="*/ 225425 h 2320925"/>
                <a:gd name="connsiteX19" fmla="*/ 1000125 w 1606550"/>
                <a:gd name="connsiteY19" fmla="*/ 130175 h 2320925"/>
                <a:gd name="connsiteX20" fmla="*/ 1127125 w 1606550"/>
                <a:gd name="connsiteY20" fmla="*/ 215900 h 2320925"/>
                <a:gd name="connsiteX21" fmla="*/ 1127125 w 1606550"/>
                <a:gd name="connsiteY21" fmla="*/ 1511300 h 2320925"/>
                <a:gd name="connsiteX22" fmla="*/ 1152525 w 1606550"/>
                <a:gd name="connsiteY22" fmla="*/ 1530350 h 2320925"/>
                <a:gd name="connsiteX23" fmla="*/ 1177925 w 1606550"/>
                <a:gd name="connsiteY23" fmla="*/ 1517650 h 2320925"/>
                <a:gd name="connsiteX24" fmla="*/ 1362075 w 1606550"/>
                <a:gd name="connsiteY24" fmla="*/ 1063625 h 2320925"/>
                <a:gd name="connsiteX25" fmla="*/ 1530350 w 1606550"/>
                <a:gd name="connsiteY25" fmla="*/ 1019175 h 2320925"/>
                <a:gd name="connsiteX26" fmla="*/ 1606550 w 1606550"/>
                <a:gd name="connsiteY26" fmla="*/ 1158875 h 2320925"/>
                <a:gd name="connsiteX27" fmla="*/ 1308100 w 1606550"/>
                <a:gd name="connsiteY27" fmla="*/ 1993900 h 2320925"/>
                <a:gd name="connsiteX28" fmla="*/ 676275 w 1606550"/>
                <a:gd name="connsiteY28" fmla="*/ 2320925 h 2320925"/>
                <a:gd name="connsiteX29" fmla="*/ 120650 w 1606550"/>
                <a:gd name="connsiteY29" fmla="*/ 2016125 h 2320925"/>
                <a:gd name="connsiteX30" fmla="*/ 0 w 1606550"/>
                <a:gd name="connsiteY30" fmla="*/ 1587500 h 2320925"/>
                <a:gd name="connsiteX31" fmla="*/ 22225 w 1606550"/>
                <a:gd name="connsiteY31" fmla="*/ 520700 h 2320925"/>
                <a:gd name="connsiteX0" fmla="*/ 22225 w 1606550"/>
                <a:gd name="connsiteY0" fmla="*/ 520700 h 2320979"/>
                <a:gd name="connsiteX1" fmla="*/ 130175 w 1606550"/>
                <a:gd name="connsiteY1" fmla="*/ 403225 h 2320979"/>
                <a:gd name="connsiteX2" fmla="*/ 234950 w 1606550"/>
                <a:gd name="connsiteY2" fmla="*/ 523875 h 2320979"/>
                <a:gd name="connsiteX3" fmla="*/ 241300 w 1606550"/>
                <a:gd name="connsiteY3" fmla="*/ 1012825 h 2320979"/>
                <a:gd name="connsiteX4" fmla="*/ 273050 w 1606550"/>
                <a:gd name="connsiteY4" fmla="*/ 1050925 h 2320979"/>
                <a:gd name="connsiteX5" fmla="*/ 301625 w 1606550"/>
                <a:gd name="connsiteY5" fmla="*/ 1022350 h 2320979"/>
                <a:gd name="connsiteX6" fmla="*/ 301625 w 1606550"/>
                <a:gd name="connsiteY6" fmla="*/ 260350 h 2320979"/>
                <a:gd name="connsiteX7" fmla="*/ 422275 w 1606550"/>
                <a:gd name="connsiteY7" fmla="*/ 174625 h 2320979"/>
                <a:gd name="connsiteX8" fmla="*/ 539750 w 1606550"/>
                <a:gd name="connsiteY8" fmla="*/ 266700 h 2320979"/>
                <a:gd name="connsiteX9" fmla="*/ 539750 w 1606550"/>
                <a:gd name="connsiteY9" fmla="*/ 968375 h 2320979"/>
                <a:gd name="connsiteX10" fmla="*/ 558800 w 1606550"/>
                <a:gd name="connsiteY10" fmla="*/ 996950 h 2320979"/>
                <a:gd name="connsiteX11" fmla="*/ 593725 w 1606550"/>
                <a:gd name="connsiteY11" fmla="*/ 965200 h 2320979"/>
                <a:gd name="connsiteX12" fmla="*/ 593725 w 1606550"/>
                <a:gd name="connsiteY12" fmla="*/ 85725 h 2320979"/>
                <a:gd name="connsiteX13" fmla="*/ 711200 w 1606550"/>
                <a:gd name="connsiteY13" fmla="*/ 0 h 2320979"/>
                <a:gd name="connsiteX14" fmla="*/ 831850 w 1606550"/>
                <a:gd name="connsiteY14" fmla="*/ 73025 h 2320979"/>
                <a:gd name="connsiteX15" fmla="*/ 831850 w 1606550"/>
                <a:gd name="connsiteY15" fmla="*/ 977900 h 2320979"/>
                <a:gd name="connsiteX16" fmla="*/ 863600 w 1606550"/>
                <a:gd name="connsiteY16" fmla="*/ 1003300 h 2320979"/>
                <a:gd name="connsiteX17" fmla="*/ 889000 w 1606550"/>
                <a:gd name="connsiteY17" fmla="*/ 977900 h 2320979"/>
                <a:gd name="connsiteX18" fmla="*/ 889000 w 1606550"/>
                <a:gd name="connsiteY18" fmla="*/ 225425 h 2320979"/>
                <a:gd name="connsiteX19" fmla="*/ 1000125 w 1606550"/>
                <a:gd name="connsiteY19" fmla="*/ 130175 h 2320979"/>
                <a:gd name="connsiteX20" fmla="*/ 1127125 w 1606550"/>
                <a:gd name="connsiteY20" fmla="*/ 215900 h 2320979"/>
                <a:gd name="connsiteX21" fmla="*/ 1127125 w 1606550"/>
                <a:gd name="connsiteY21" fmla="*/ 1511300 h 2320979"/>
                <a:gd name="connsiteX22" fmla="*/ 1152525 w 1606550"/>
                <a:gd name="connsiteY22" fmla="*/ 1530350 h 2320979"/>
                <a:gd name="connsiteX23" fmla="*/ 1177925 w 1606550"/>
                <a:gd name="connsiteY23" fmla="*/ 1517650 h 2320979"/>
                <a:gd name="connsiteX24" fmla="*/ 1362075 w 1606550"/>
                <a:gd name="connsiteY24" fmla="*/ 1063625 h 2320979"/>
                <a:gd name="connsiteX25" fmla="*/ 1530350 w 1606550"/>
                <a:gd name="connsiteY25" fmla="*/ 1019175 h 2320979"/>
                <a:gd name="connsiteX26" fmla="*/ 1606550 w 1606550"/>
                <a:gd name="connsiteY26" fmla="*/ 1158875 h 2320979"/>
                <a:gd name="connsiteX27" fmla="*/ 1308100 w 1606550"/>
                <a:gd name="connsiteY27" fmla="*/ 1993900 h 2320979"/>
                <a:gd name="connsiteX28" fmla="*/ 676275 w 1606550"/>
                <a:gd name="connsiteY28" fmla="*/ 2320925 h 2320979"/>
                <a:gd name="connsiteX29" fmla="*/ 120650 w 1606550"/>
                <a:gd name="connsiteY29" fmla="*/ 2016125 h 2320979"/>
                <a:gd name="connsiteX30" fmla="*/ 0 w 1606550"/>
                <a:gd name="connsiteY30" fmla="*/ 1587500 h 2320979"/>
                <a:gd name="connsiteX31" fmla="*/ 22225 w 1606550"/>
                <a:gd name="connsiteY31" fmla="*/ 520700 h 2320979"/>
                <a:gd name="connsiteX0" fmla="*/ 22225 w 1606550"/>
                <a:gd name="connsiteY0" fmla="*/ 520700 h 2320979"/>
                <a:gd name="connsiteX1" fmla="*/ 130175 w 1606550"/>
                <a:gd name="connsiteY1" fmla="*/ 403225 h 2320979"/>
                <a:gd name="connsiteX2" fmla="*/ 234950 w 1606550"/>
                <a:gd name="connsiteY2" fmla="*/ 523875 h 2320979"/>
                <a:gd name="connsiteX3" fmla="*/ 241300 w 1606550"/>
                <a:gd name="connsiteY3" fmla="*/ 1012825 h 2320979"/>
                <a:gd name="connsiteX4" fmla="*/ 273050 w 1606550"/>
                <a:gd name="connsiteY4" fmla="*/ 1050925 h 2320979"/>
                <a:gd name="connsiteX5" fmla="*/ 301625 w 1606550"/>
                <a:gd name="connsiteY5" fmla="*/ 1022350 h 2320979"/>
                <a:gd name="connsiteX6" fmla="*/ 301625 w 1606550"/>
                <a:gd name="connsiteY6" fmla="*/ 260350 h 2320979"/>
                <a:gd name="connsiteX7" fmla="*/ 422275 w 1606550"/>
                <a:gd name="connsiteY7" fmla="*/ 174625 h 2320979"/>
                <a:gd name="connsiteX8" fmla="*/ 539750 w 1606550"/>
                <a:gd name="connsiteY8" fmla="*/ 266700 h 2320979"/>
                <a:gd name="connsiteX9" fmla="*/ 539750 w 1606550"/>
                <a:gd name="connsiteY9" fmla="*/ 968375 h 2320979"/>
                <a:gd name="connsiteX10" fmla="*/ 558800 w 1606550"/>
                <a:gd name="connsiteY10" fmla="*/ 996950 h 2320979"/>
                <a:gd name="connsiteX11" fmla="*/ 593725 w 1606550"/>
                <a:gd name="connsiteY11" fmla="*/ 965200 h 2320979"/>
                <a:gd name="connsiteX12" fmla="*/ 593725 w 1606550"/>
                <a:gd name="connsiteY12" fmla="*/ 85725 h 2320979"/>
                <a:gd name="connsiteX13" fmla="*/ 711200 w 1606550"/>
                <a:gd name="connsiteY13" fmla="*/ 0 h 2320979"/>
                <a:gd name="connsiteX14" fmla="*/ 831850 w 1606550"/>
                <a:gd name="connsiteY14" fmla="*/ 73025 h 2320979"/>
                <a:gd name="connsiteX15" fmla="*/ 831850 w 1606550"/>
                <a:gd name="connsiteY15" fmla="*/ 977900 h 2320979"/>
                <a:gd name="connsiteX16" fmla="*/ 863600 w 1606550"/>
                <a:gd name="connsiteY16" fmla="*/ 1003300 h 2320979"/>
                <a:gd name="connsiteX17" fmla="*/ 889000 w 1606550"/>
                <a:gd name="connsiteY17" fmla="*/ 977900 h 2320979"/>
                <a:gd name="connsiteX18" fmla="*/ 889000 w 1606550"/>
                <a:gd name="connsiteY18" fmla="*/ 225425 h 2320979"/>
                <a:gd name="connsiteX19" fmla="*/ 1000125 w 1606550"/>
                <a:gd name="connsiteY19" fmla="*/ 130175 h 2320979"/>
                <a:gd name="connsiteX20" fmla="*/ 1127125 w 1606550"/>
                <a:gd name="connsiteY20" fmla="*/ 215900 h 2320979"/>
                <a:gd name="connsiteX21" fmla="*/ 1127125 w 1606550"/>
                <a:gd name="connsiteY21" fmla="*/ 1511300 h 2320979"/>
                <a:gd name="connsiteX22" fmla="*/ 1152525 w 1606550"/>
                <a:gd name="connsiteY22" fmla="*/ 1530350 h 2320979"/>
                <a:gd name="connsiteX23" fmla="*/ 1177925 w 1606550"/>
                <a:gd name="connsiteY23" fmla="*/ 1517650 h 2320979"/>
                <a:gd name="connsiteX24" fmla="*/ 1362075 w 1606550"/>
                <a:gd name="connsiteY24" fmla="*/ 1063625 h 2320979"/>
                <a:gd name="connsiteX25" fmla="*/ 1530350 w 1606550"/>
                <a:gd name="connsiteY25" fmla="*/ 1019175 h 2320979"/>
                <a:gd name="connsiteX26" fmla="*/ 1606550 w 1606550"/>
                <a:gd name="connsiteY26" fmla="*/ 1158875 h 2320979"/>
                <a:gd name="connsiteX27" fmla="*/ 1308100 w 1606550"/>
                <a:gd name="connsiteY27" fmla="*/ 1993900 h 2320979"/>
                <a:gd name="connsiteX28" fmla="*/ 676275 w 1606550"/>
                <a:gd name="connsiteY28" fmla="*/ 2320925 h 2320979"/>
                <a:gd name="connsiteX29" fmla="*/ 120650 w 1606550"/>
                <a:gd name="connsiteY29" fmla="*/ 2016125 h 2320979"/>
                <a:gd name="connsiteX30" fmla="*/ 0 w 1606550"/>
                <a:gd name="connsiteY30" fmla="*/ 1587500 h 2320979"/>
                <a:gd name="connsiteX31" fmla="*/ 22225 w 1606550"/>
                <a:gd name="connsiteY31" fmla="*/ 520700 h 2320979"/>
                <a:gd name="connsiteX0" fmla="*/ 22225 w 1606550"/>
                <a:gd name="connsiteY0" fmla="*/ 520700 h 2320979"/>
                <a:gd name="connsiteX1" fmla="*/ 130175 w 1606550"/>
                <a:gd name="connsiteY1" fmla="*/ 403225 h 2320979"/>
                <a:gd name="connsiteX2" fmla="*/ 234950 w 1606550"/>
                <a:gd name="connsiteY2" fmla="*/ 523875 h 2320979"/>
                <a:gd name="connsiteX3" fmla="*/ 241300 w 1606550"/>
                <a:gd name="connsiteY3" fmla="*/ 1012825 h 2320979"/>
                <a:gd name="connsiteX4" fmla="*/ 273050 w 1606550"/>
                <a:gd name="connsiteY4" fmla="*/ 1050925 h 2320979"/>
                <a:gd name="connsiteX5" fmla="*/ 301625 w 1606550"/>
                <a:gd name="connsiteY5" fmla="*/ 1022350 h 2320979"/>
                <a:gd name="connsiteX6" fmla="*/ 301625 w 1606550"/>
                <a:gd name="connsiteY6" fmla="*/ 260350 h 2320979"/>
                <a:gd name="connsiteX7" fmla="*/ 422275 w 1606550"/>
                <a:gd name="connsiteY7" fmla="*/ 174625 h 2320979"/>
                <a:gd name="connsiteX8" fmla="*/ 539750 w 1606550"/>
                <a:gd name="connsiteY8" fmla="*/ 266700 h 2320979"/>
                <a:gd name="connsiteX9" fmla="*/ 539750 w 1606550"/>
                <a:gd name="connsiteY9" fmla="*/ 968375 h 2320979"/>
                <a:gd name="connsiteX10" fmla="*/ 558800 w 1606550"/>
                <a:gd name="connsiteY10" fmla="*/ 996950 h 2320979"/>
                <a:gd name="connsiteX11" fmla="*/ 593725 w 1606550"/>
                <a:gd name="connsiteY11" fmla="*/ 965200 h 2320979"/>
                <a:gd name="connsiteX12" fmla="*/ 593725 w 1606550"/>
                <a:gd name="connsiteY12" fmla="*/ 85725 h 2320979"/>
                <a:gd name="connsiteX13" fmla="*/ 711200 w 1606550"/>
                <a:gd name="connsiteY13" fmla="*/ 0 h 2320979"/>
                <a:gd name="connsiteX14" fmla="*/ 831850 w 1606550"/>
                <a:gd name="connsiteY14" fmla="*/ 73025 h 2320979"/>
                <a:gd name="connsiteX15" fmla="*/ 831850 w 1606550"/>
                <a:gd name="connsiteY15" fmla="*/ 977900 h 2320979"/>
                <a:gd name="connsiteX16" fmla="*/ 863600 w 1606550"/>
                <a:gd name="connsiteY16" fmla="*/ 1003300 h 2320979"/>
                <a:gd name="connsiteX17" fmla="*/ 889000 w 1606550"/>
                <a:gd name="connsiteY17" fmla="*/ 977900 h 2320979"/>
                <a:gd name="connsiteX18" fmla="*/ 889000 w 1606550"/>
                <a:gd name="connsiteY18" fmla="*/ 225425 h 2320979"/>
                <a:gd name="connsiteX19" fmla="*/ 1000125 w 1606550"/>
                <a:gd name="connsiteY19" fmla="*/ 130175 h 2320979"/>
                <a:gd name="connsiteX20" fmla="*/ 1127125 w 1606550"/>
                <a:gd name="connsiteY20" fmla="*/ 215900 h 2320979"/>
                <a:gd name="connsiteX21" fmla="*/ 1127125 w 1606550"/>
                <a:gd name="connsiteY21" fmla="*/ 1511300 h 2320979"/>
                <a:gd name="connsiteX22" fmla="*/ 1152525 w 1606550"/>
                <a:gd name="connsiteY22" fmla="*/ 1530350 h 2320979"/>
                <a:gd name="connsiteX23" fmla="*/ 1177925 w 1606550"/>
                <a:gd name="connsiteY23" fmla="*/ 1517650 h 2320979"/>
                <a:gd name="connsiteX24" fmla="*/ 1362075 w 1606550"/>
                <a:gd name="connsiteY24" fmla="*/ 1063625 h 2320979"/>
                <a:gd name="connsiteX25" fmla="*/ 1530350 w 1606550"/>
                <a:gd name="connsiteY25" fmla="*/ 1019175 h 2320979"/>
                <a:gd name="connsiteX26" fmla="*/ 1606550 w 1606550"/>
                <a:gd name="connsiteY26" fmla="*/ 1158875 h 2320979"/>
                <a:gd name="connsiteX27" fmla="*/ 1308100 w 1606550"/>
                <a:gd name="connsiteY27" fmla="*/ 1993900 h 2320979"/>
                <a:gd name="connsiteX28" fmla="*/ 676275 w 1606550"/>
                <a:gd name="connsiteY28" fmla="*/ 2320925 h 2320979"/>
                <a:gd name="connsiteX29" fmla="*/ 120650 w 1606550"/>
                <a:gd name="connsiteY29" fmla="*/ 2016125 h 2320979"/>
                <a:gd name="connsiteX30" fmla="*/ 0 w 1606550"/>
                <a:gd name="connsiteY30" fmla="*/ 1587500 h 2320979"/>
                <a:gd name="connsiteX31" fmla="*/ 22225 w 1606550"/>
                <a:gd name="connsiteY31" fmla="*/ 520700 h 2320979"/>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308100 w 1606550"/>
                <a:gd name="connsiteY27" fmla="*/ 1993900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8250 w 1606550"/>
                <a:gd name="connsiteY27" fmla="*/ 207962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416050 w 1606550"/>
                <a:gd name="connsiteY27" fmla="*/ 1701799 h 2321034"/>
                <a:gd name="connsiteX28" fmla="*/ 1238250 w 1606550"/>
                <a:gd name="connsiteY28" fmla="*/ 2079625 h 2321034"/>
                <a:gd name="connsiteX29" fmla="*/ 676275 w 1606550"/>
                <a:gd name="connsiteY29" fmla="*/ 2320925 h 2321034"/>
                <a:gd name="connsiteX30" fmla="*/ 184150 w 1606550"/>
                <a:gd name="connsiteY30" fmla="*/ 2111375 h 2321034"/>
                <a:gd name="connsiteX31" fmla="*/ 0 w 1606550"/>
                <a:gd name="connsiteY31" fmla="*/ 1587500 h 2321034"/>
                <a:gd name="connsiteX32" fmla="*/ 22225 w 1606550"/>
                <a:gd name="connsiteY32"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416050 w 1606550"/>
                <a:gd name="connsiteY27" fmla="*/ 1701799 h 2321034"/>
                <a:gd name="connsiteX28" fmla="*/ 1238250 w 1606550"/>
                <a:gd name="connsiteY28" fmla="*/ 2079625 h 2321034"/>
                <a:gd name="connsiteX29" fmla="*/ 676275 w 1606550"/>
                <a:gd name="connsiteY29" fmla="*/ 2320925 h 2321034"/>
                <a:gd name="connsiteX30" fmla="*/ 184150 w 1606550"/>
                <a:gd name="connsiteY30" fmla="*/ 2111375 h 2321034"/>
                <a:gd name="connsiteX31" fmla="*/ 0 w 1606550"/>
                <a:gd name="connsiteY31" fmla="*/ 1587500 h 2321034"/>
                <a:gd name="connsiteX32" fmla="*/ 22225 w 1606550"/>
                <a:gd name="connsiteY32"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416050 w 1606550"/>
                <a:gd name="connsiteY27" fmla="*/ 1701799 h 2321034"/>
                <a:gd name="connsiteX28" fmla="*/ 1238250 w 1606550"/>
                <a:gd name="connsiteY28" fmla="*/ 2079625 h 2321034"/>
                <a:gd name="connsiteX29" fmla="*/ 676275 w 1606550"/>
                <a:gd name="connsiteY29" fmla="*/ 2320925 h 2321034"/>
                <a:gd name="connsiteX30" fmla="*/ 184150 w 1606550"/>
                <a:gd name="connsiteY30" fmla="*/ 2111375 h 2321034"/>
                <a:gd name="connsiteX31" fmla="*/ 0 w 1606550"/>
                <a:gd name="connsiteY31" fmla="*/ 1587500 h 2321034"/>
                <a:gd name="connsiteX32" fmla="*/ 22225 w 1606550"/>
                <a:gd name="connsiteY32"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416050 w 1606550"/>
                <a:gd name="connsiteY27" fmla="*/ 1701799 h 2321034"/>
                <a:gd name="connsiteX28" fmla="*/ 1238250 w 1606550"/>
                <a:gd name="connsiteY28" fmla="*/ 2079625 h 2321034"/>
                <a:gd name="connsiteX29" fmla="*/ 676275 w 1606550"/>
                <a:gd name="connsiteY29" fmla="*/ 2320925 h 2321034"/>
                <a:gd name="connsiteX30" fmla="*/ 184150 w 1606550"/>
                <a:gd name="connsiteY30" fmla="*/ 2111375 h 2321034"/>
                <a:gd name="connsiteX31" fmla="*/ 0 w 1606550"/>
                <a:gd name="connsiteY31" fmla="*/ 1587500 h 2321034"/>
                <a:gd name="connsiteX32" fmla="*/ 22225 w 1606550"/>
                <a:gd name="connsiteY32"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416050 w 1606550"/>
                <a:gd name="connsiteY27" fmla="*/ 1701799 h 2321034"/>
                <a:gd name="connsiteX28" fmla="*/ 1238250 w 1606550"/>
                <a:gd name="connsiteY28" fmla="*/ 2079625 h 2321034"/>
                <a:gd name="connsiteX29" fmla="*/ 676275 w 1606550"/>
                <a:gd name="connsiteY29" fmla="*/ 2320925 h 2321034"/>
                <a:gd name="connsiteX30" fmla="*/ 184150 w 1606550"/>
                <a:gd name="connsiteY30" fmla="*/ 2111375 h 2321034"/>
                <a:gd name="connsiteX31" fmla="*/ 0 w 1606550"/>
                <a:gd name="connsiteY31" fmla="*/ 1587500 h 2321034"/>
                <a:gd name="connsiteX32" fmla="*/ 22225 w 1606550"/>
                <a:gd name="connsiteY32"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416050 w 1606550"/>
                <a:gd name="connsiteY27" fmla="*/ 1701799 h 2321034"/>
                <a:gd name="connsiteX28" fmla="*/ 1238250 w 1606550"/>
                <a:gd name="connsiteY28" fmla="*/ 2079625 h 2321034"/>
                <a:gd name="connsiteX29" fmla="*/ 676275 w 1606550"/>
                <a:gd name="connsiteY29" fmla="*/ 2320925 h 2321034"/>
                <a:gd name="connsiteX30" fmla="*/ 184150 w 1606550"/>
                <a:gd name="connsiteY30" fmla="*/ 2111375 h 2321034"/>
                <a:gd name="connsiteX31" fmla="*/ 0 w 1606550"/>
                <a:gd name="connsiteY31" fmla="*/ 1587500 h 2321034"/>
                <a:gd name="connsiteX32" fmla="*/ 22225 w 1606550"/>
                <a:gd name="connsiteY32"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416050 w 1606550"/>
                <a:gd name="connsiteY27" fmla="*/ 1701799 h 2321034"/>
                <a:gd name="connsiteX28" fmla="*/ 1231900 w 1606550"/>
                <a:gd name="connsiteY28" fmla="*/ 2098675 h 2321034"/>
                <a:gd name="connsiteX29" fmla="*/ 676275 w 1606550"/>
                <a:gd name="connsiteY29" fmla="*/ 2320925 h 2321034"/>
                <a:gd name="connsiteX30" fmla="*/ 184150 w 1606550"/>
                <a:gd name="connsiteY30" fmla="*/ 2111375 h 2321034"/>
                <a:gd name="connsiteX31" fmla="*/ 0 w 1606550"/>
                <a:gd name="connsiteY31" fmla="*/ 1587500 h 2321034"/>
                <a:gd name="connsiteX32" fmla="*/ 22225 w 1606550"/>
                <a:gd name="connsiteY32"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416050 w 1606550"/>
                <a:gd name="connsiteY27" fmla="*/ 1701799 h 2321034"/>
                <a:gd name="connsiteX28" fmla="*/ 1231900 w 1606550"/>
                <a:gd name="connsiteY28" fmla="*/ 2098675 h 2321034"/>
                <a:gd name="connsiteX29" fmla="*/ 676275 w 1606550"/>
                <a:gd name="connsiteY29" fmla="*/ 2320925 h 2321034"/>
                <a:gd name="connsiteX30" fmla="*/ 184150 w 1606550"/>
                <a:gd name="connsiteY30" fmla="*/ 2111375 h 2321034"/>
                <a:gd name="connsiteX31" fmla="*/ 0 w 1606550"/>
                <a:gd name="connsiteY31" fmla="*/ 1587500 h 2321034"/>
                <a:gd name="connsiteX32" fmla="*/ 22225 w 1606550"/>
                <a:gd name="connsiteY32"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416050 w 1606550"/>
                <a:gd name="connsiteY27" fmla="*/ 1701799 h 2321034"/>
                <a:gd name="connsiteX28" fmla="*/ 1231900 w 1606550"/>
                <a:gd name="connsiteY28" fmla="*/ 2098675 h 2321034"/>
                <a:gd name="connsiteX29" fmla="*/ 676275 w 1606550"/>
                <a:gd name="connsiteY29" fmla="*/ 2320925 h 2321034"/>
                <a:gd name="connsiteX30" fmla="*/ 184150 w 1606550"/>
                <a:gd name="connsiteY30" fmla="*/ 2111375 h 2321034"/>
                <a:gd name="connsiteX31" fmla="*/ 0 w 1606550"/>
                <a:gd name="connsiteY31" fmla="*/ 1587500 h 2321034"/>
                <a:gd name="connsiteX32" fmla="*/ 22225 w 1606550"/>
                <a:gd name="connsiteY32"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416050 w 1606550"/>
                <a:gd name="connsiteY27" fmla="*/ 1701799 h 2321034"/>
                <a:gd name="connsiteX28" fmla="*/ 1231900 w 1606550"/>
                <a:gd name="connsiteY28" fmla="*/ 2098675 h 2321034"/>
                <a:gd name="connsiteX29" fmla="*/ 676275 w 1606550"/>
                <a:gd name="connsiteY29" fmla="*/ 2320925 h 2321034"/>
                <a:gd name="connsiteX30" fmla="*/ 184150 w 1606550"/>
                <a:gd name="connsiteY30" fmla="*/ 2111375 h 2321034"/>
                <a:gd name="connsiteX31" fmla="*/ 0 w 1606550"/>
                <a:gd name="connsiteY31" fmla="*/ 1587500 h 2321034"/>
                <a:gd name="connsiteX32" fmla="*/ 22225 w 1606550"/>
                <a:gd name="connsiteY32"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9750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9750 w 1606550"/>
                <a:gd name="connsiteY9" fmla="*/ 968375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2606 w 1606550"/>
                <a:gd name="connsiteY9" fmla="*/ 965994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9750 w 1606550"/>
                <a:gd name="connsiteY9" fmla="*/ 965994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4950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3612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42094 w 1606550"/>
                <a:gd name="connsiteY2" fmla="*/ 523875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3612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3612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58800 w 1606550"/>
                <a:gd name="connsiteY10" fmla="*/ 996950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3725 w 1606550"/>
                <a:gd name="connsiteY11" fmla="*/ 965200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593725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603250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603250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603250 w 1606550"/>
                <a:gd name="connsiteY12" fmla="*/ 85725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2825 h 2321034"/>
                <a:gd name="connsiteX4" fmla="*/ 273050 w 1606550"/>
                <a:gd name="connsiteY4" fmla="*/ 1050925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596106 w 1606550"/>
                <a:gd name="connsiteY12" fmla="*/ 90488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2825 h 2321034"/>
                <a:gd name="connsiteX4" fmla="*/ 265906 w 1606550"/>
                <a:gd name="connsiteY4" fmla="*/ 1053307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596106 w 1606550"/>
                <a:gd name="connsiteY12" fmla="*/ 90488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9969 h 2321034"/>
                <a:gd name="connsiteX4" fmla="*/ 265906 w 1606550"/>
                <a:gd name="connsiteY4" fmla="*/ 1053307 h 2321034"/>
                <a:gd name="connsiteX5" fmla="*/ 301625 w 1606550"/>
                <a:gd name="connsiteY5" fmla="*/ 1022350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596106 w 1606550"/>
                <a:gd name="connsiteY12" fmla="*/ 90488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9969 h 2321034"/>
                <a:gd name="connsiteX4" fmla="*/ 265906 w 1606550"/>
                <a:gd name="connsiteY4" fmla="*/ 1053307 h 2321034"/>
                <a:gd name="connsiteX5" fmla="*/ 301625 w 1606550"/>
                <a:gd name="connsiteY5" fmla="*/ 1015207 h 2321034"/>
                <a:gd name="connsiteX6" fmla="*/ 301625 w 1606550"/>
                <a:gd name="connsiteY6" fmla="*/ 260350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596106 w 1606550"/>
                <a:gd name="connsiteY12" fmla="*/ 90488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9969 h 2321034"/>
                <a:gd name="connsiteX4" fmla="*/ 265906 w 1606550"/>
                <a:gd name="connsiteY4" fmla="*/ 1053307 h 2321034"/>
                <a:gd name="connsiteX5" fmla="*/ 301625 w 1606550"/>
                <a:gd name="connsiteY5" fmla="*/ 1015207 h 2321034"/>
                <a:gd name="connsiteX6" fmla="*/ 301625 w 1606550"/>
                <a:gd name="connsiteY6" fmla="*/ 265112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596106 w 1606550"/>
                <a:gd name="connsiteY12" fmla="*/ 90488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9969 h 2321034"/>
                <a:gd name="connsiteX4" fmla="*/ 265906 w 1606550"/>
                <a:gd name="connsiteY4" fmla="*/ 1053307 h 2321034"/>
                <a:gd name="connsiteX5" fmla="*/ 301625 w 1606550"/>
                <a:gd name="connsiteY5" fmla="*/ 1015207 h 2321034"/>
                <a:gd name="connsiteX6" fmla="*/ 301625 w 1606550"/>
                <a:gd name="connsiteY6" fmla="*/ 265112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596106 w 1606550"/>
                <a:gd name="connsiteY12" fmla="*/ 90488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9969 h 2321034"/>
                <a:gd name="connsiteX4" fmla="*/ 265906 w 1606550"/>
                <a:gd name="connsiteY4" fmla="*/ 1053307 h 2321034"/>
                <a:gd name="connsiteX5" fmla="*/ 301625 w 1606550"/>
                <a:gd name="connsiteY5" fmla="*/ 1015207 h 2321034"/>
                <a:gd name="connsiteX6" fmla="*/ 301625 w 1606550"/>
                <a:gd name="connsiteY6" fmla="*/ 265112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596106 w 1606550"/>
                <a:gd name="connsiteY12" fmla="*/ 90488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9969 h 2321034"/>
                <a:gd name="connsiteX4" fmla="*/ 265906 w 1606550"/>
                <a:gd name="connsiteY4" fmla="*/ 1053307 h 2321034"/>
                <a:gd name="connsiteX5" fmla="*/ 301625 w 1606550"/>
                <a:gd name="connsiteY5" fmla="*/ 1015207 h 2321034"/>
                <a:gd name="connsiteX6" fmla="*/ 301625 w 1606550"/>
                <a:gd name="connsiteY6" fmla="*/ 265112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596106 w 1606550"/>
                <a:gd name="connsiteY12" fmla="*/ 90488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 name="connsiteX0" fmla="*/ 22225 w 1606550"/>
                <a:gd name="connsiteY0" fmla="*/ 520700 h 2321034"/>
                <a:gd name="connsiteX1" fmla="*/ 130175 w 1606550"/>
                <a:gd name="connsiteY1" fmla="*/ 403225 h 2321034"/>
                <a:gd name="connsiteX2" fmla="*/ 239713 w 1606550"/>
                <a:gd name="connsiteY2" fmla="*/ 516732 h 2321034"/>
                <a:gd name="connsiteX3" fmla="*/ 241300 w 1606550"/>
                <a:gd name="connsiteY3" fmla="*/ 1019969 h 2321034"/>
                <a:gd name="connsiteX4" fmla="*/ 265906 w 1606550"/>
                <a:gd name="connsiteY4" fmla="*/ 1053307 h 2321034"/>
                <a:gd name="connsiteX5" fmla="*/ 301625 w 1606550"/>
                <a:gd name="connsiteY5" fmla="*/ 1015207 h 2321034"/>
                <a:gd name="connsiteX6" fmla="*/ 301625 w 1606550"/>
                <a:gd name="connsiteY6" fmla="*/ 265112 h 2321034"/>
                <a:gd name="connsiteX7" fmla="*/ 422275 w 1606550"/>
                <a:gd name="connsiteY7" fmla="*/ 174625 h 2321034"/>
                <a:gd name="connsiteX8" fmla="*/ 534988 w 1606550"/>
                <a:gd name="connsiteY8" fmla="*/ 266700 h 2321034"/>
                <a:gd name="connsiteX9" fmla="*/ 537368 w 1606550"/>
                <a:gd name="connsiteY9" fmla="*/ 965993 h 2321034"/>
                <a:gd name="connsiteX10" fmla="*/ 565944 w 1606550"/>
                <a:gd name="connsiteY10" fmla="*/ 999331 h 2321034"/>
                <a:gd name="connsiteX11" fmla="*/ 596106 w 1606550"/>
                <a:gd name="connsiteY11" fmla="*/ 960437 h 2321034"/>
                <a:gd name="connsiteX12" fmla="*/ 596106 w 1606550"/>
                <a:gd name="connsiteY12" fmla="*/ 90488 h 2321034"/>
                <a:gd name="connsiteX13" fmla="*/ 711200 w 1606550"/>
                <a:gd name="connsiteY13" fmla="*/ 0 h 2321034"/>
                <a:gd name="connsiteX14" fmla="*/ 831850 w 1606550"/>
                <a:gd name="connsiteY14" fmla="*/ 73025 h 2321034"/>
                <a:gd name="connsiteX15" fmla="*/ 831850 w 1606550"/>
                <a:gd name="connsiteY15" fmla="*/ 977900 h 2321034"/>
                <a:gd name="connsiteX16" fmla="*/ 863600 w 1606550"/>
                <a:gd name="connsiteY16" fmla="*/ 1003300 h 2321034"/>
                <a:gd name="connsiteX17" fmla="*/ 889000 w 1606550"/>
                <a:gd name="connsiteY17" fmla="*/ 977900 h 2321034"/>
                <a:gd name="connsiteX18" fmla="*/ 889000 w 1606550"/>
                <a:gd name="connsiteY18" fmla="*/ 225425 h 2321034"/>
                <a:gd name="connsiteX19" fmla="*/ 1000125 w 1606550"/>
                <a:gd name="connsiteY19" fmla="*/ 130175 h 2321034"/>
                <a:gd name="connsiteX20" fmla="*/ 1127125 w 1606550"/>
                <a:gd name="connsiteY20" fmla="*/ 215900 h 2321034"/>
                <a:gd name="connsiteX21" fmla="*/ 1127125 w 1606550"/>
                <a:gd name="connsiteY21" fmla="*/ 1511300 h 2321034"/>
                <a:gd name="connsiteX22" fmla="*/ 1152525 w 1606550"/>
                <a:gd name="connsiteY22" fmla="*/ 1530350 h 2321034"/>
                <a:gd name="connsiteX23" fmla="*/ 1177925 w 1606550"/>
                <a:gd name="connsiteY23" fmla="*/ 1517650 h 2321034"/>
                <a:gd name="connsiteX24" fmla="*/ 1362075 w 1606550"/>
                <a:gd name="connsiteY24" fmla="*/ 1063625 h 2321034"/>
                <a:gd name="connsiteX25" fmla="*/ 1530350 w 1606550"/>
                <a:gd name="connsiteY25" fmla="*/ 1019175 h 2321034"/>
                <a:gd name="connsiteX26" fmla="*/ 1606550 w 1606550"/>
                <a:gd name="connsiteY26" fmla="*/ 1158875 h 2321034"/>
                <a:gd name="connsiteX27" fmla="*/ 1231900 w 1606550"/>
                <a:gd name="connsiteY27" fmla="*/ 2098675 h 2321034"/>
                <a:gd name="connsiteX28" fmla="*/ 676275 w 1606550"/>
                <a:gd name="connsiteY28" fmla="*/ 2320925 h 2321034"/>
                <a:gd name="connsiteX29" fmla="*/ 184150 w 1606550"/>
                <a:gd name="connsiteY29" fmla="*/ 2111375 h 2321034"/>
                <a:gd name="connsiteX30" fmla="*/ 0 w 1606550"/>
                <a:gd name="connsiteY30" fmla="*/ 1587500 h 2321034"/>
                <a:gd name="connsiteX31" fmla="*/ 22225 w 1606550"/>
                <a:gd name="connsiteY31" fmla="*/ 520700 h 2321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06550" h="2321034">
                  <a:moveTo>
                    <a:pt x="22225" y="520700"/>
                  </a:moveTo>
                  <a:cubicBezTo>
                    <a:pt x="51065" y="418571"/>
                    <a:pt x="70909" y="419365"/>
                    <a:pt x="130175" y="403225"/>
                  </a:cubicBezTo>
                  <a:cubicBezTo>
                    <a:pt x="165629" y="403754"/>
                    <a:pt x="221192" y="415132"/>
                    <a:pt x="239713" y="516732"/>
                  </a:cubicBezTo>
                  <a:cubicBezTo>
                    <a:pt x="241830" y="679715"/>
                    <a:pt x="239183" y="856986"/>
                    <a:pt x="241300" y="1019969"/>
                  </a:cubicBezTo>
                  <a:lnTo>
                    <a:pt x="265906" y="1053307"/>
                  </a:lnTo>
                  <a:lnTo>
                    <a:pt x="301625" y="1015207"/>
                  </a:lnTo>
                  <a:lnTo>
                    <a:pt x="301625" y="265112"/>
                  </a:lnTo>
                  <a:cubicBezTo>
                    <a:pt x="338401" y="200025"/>
                    <a:pt x="351632" y="190236"/>
                    <a:pt x="422275" y="174625"/>
                  </a:cubicBezTo>
                  <a:cubicBezTo>
                    <a:pt x="495299" y="192352"/>
                    <a:pt x="496360" y="193939"/>
                    <a:pt x="534988" y="266700"/>
                  </a:cubicBezTo>
                  <a:cubicBezTo>
                    <a:pt x="536575" y="500592"/>
                    <a:pt x="535781" y="732101"/>
                    <a:pt x="537368" y="965993"/>
                  </a:cubicBezTo>
                  <a:lnTo>
                    <a:pt x="565944" y="999331"/>
                  </a:lnTo>
                  <a:lnTo>
                    <a:pt x="596106" y="960437"/>
                  </a:lnTo>
                  <a:cubicBezTo>
                    <a:pt x="595312" y="668866"/>
                    <a:pt x="596900" y="382059"/>
                    <a:pt x="596106" y="90488"/>
                  </a:cubicBezTo>
                  <a:cubicBezTo>
                    <a:pt x="632883" y="16669"/>
                    <a:pt x="641086" y="14289"/>
                    <a:pt x="711200" y="0"/>
                  </a:cubicBezTo>
                  <a:cubicBezTo>
                    <a:pt x="791898" y="14817"/>
                    <a:pt x="786870" y="12965"/>
                    <a:pt x="831850" y="73025"/>
                  </a:cubicBezTo>
                  <a:lnTo>
                    <a:pt x="831850" y="977900"/>
                  </a:lnTo>
                  <a:lnTo>
                    <a:pt x="863600" y="1003300"/>
                  </a:lnTo>
                  <a:lnTo>
                    <a:pt x="889000" y="977900"/>
                  </a:lnTo>
                  <a:lnTo>
                    <a:pt x="889000" y="225425"/>
                  </a:lnTo>
                  <a:cubicBezTo>
                    <a:pt x="921279" y="141287"/>
                    <a:pt x="936889" y="145257"/>
                    <a:pt x="1000125" y="130175"/>
                  </a:cubicBezTo>
                  <a:cubicBezTo>
                    <a:pt x="1063889" y="144461"/>
                    <a:pt x="1080030" y="137318"/>
                    <a:pt x="1127125" y="215900"/>
                  </a:cubicBezTo>
                  <a:lnTo>
                    <a:pt x="1127125" y="1511300"/>
                  </a:lnTo>
                  <a:lnTo>
                    <a:pt x="1152525" y="1530350"/>
                  </a:lnTo>
                  <a:lnTo>
                    <a:pt x="1177925" y="1517650"/>
                  </a:lnTo>
                  <a:lnTo>
                    <a:pt x="1362075" y="1063625"/>
                  </a:lnTo>
                  <a:cubicBezTo>
                    <a:pt x="1434836" y="1015470"/>
                    <a:pt x="1433776" y="1012561"/>
                    <a:pt x="1530350" y="1019175"/>
                  </a:cubicBezTo>
                  <a:cubicBezTo>
                    <a:pt x="1603375" y="1082411"/>
                    <a:pt x="1602581" y="1071827"/>
                    <a:pt x="1606550" y="1158875"/>
                  </a:cubicBezTo>
                  <a:cubicBezTo>
                    <a:pt x="1556808" y="1338792"/>
                    <a:pt x="1386946" y="1905000"/>
                    <a:pt x="1231900" y="2098675"/>
                  </a:cubicBezTo>
                  <a:cubicBezTo>
                    <a:pt x="1076854" y="2292350"/>
                    <a:pt x="874183" y="2317221"/>
                    <a:pt x="676275" y="2320925"/>
                  </a:cubicBezTo>
                  <a:cubicBezTo>
                    <a:pt x="478367" y="2324629"/>
                    <a:pt x="296862" y="2233612"/>
                    <a:pt x="184150" y="2111375"/>
                  </a:cubicBezTo>
                  <a:cubicBezTo>
                    <a:pt x="71438" y="1989138"/>
                    <a:pt x="16404" y="1836737"/>
                    <a:pt x="0" y="1587500"/>
                  </a:cubicBezTo>
                  <a:lnTo>
                    <a:pt x="22225" y="5207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594" dirty="0"/>
            </a:p>
          </p:txBody>
        </p:sp>
      </p:grpSp>
      <p:pic>
        <p:nvPicPr>
          <p:cNvPr id="97" name="Image 96"/>
          <p:cNvPicPr>
            <a:picLocks noChangeAspect="1"/>
          </p:cNvPicPr>
          <p:nvPr/>
        </p:nvPicPr>
        <p:blipFill>
          <a:blip r:embed="rId4"/>
          <a:stretch>
            <a:fillRect/>
          </a:stretch>
        </p:blipFill>
        <p:spPr>
          <a:xfrm>
            <a:off x="4682154" y="1169751"/>
            <a:ext cx="2172021" cy="1137334"/>
          </a:xfrm>
          <a:prstGeom prst="rect">
            <a:avLst/>
          </a:prstGeom>
        </p:spPr>
      </p:pic>
      <p:pic>
        <p:nvPicPr>
          <p:cNvPr id="99" name="Image 98"/>
          <p:cNvPicPr>
            <a:picLocks noChangeAspect="1"/>
          </p:cNvPicPr>
          <p:nvPr/>
        </p:nvPicPr>
        <p:blipFill>
          <a:blip r:embed="rId5"/>
          <a:stretch>
            <a:fillRect/>
          </a:stretch>
        </p:blipFill>
        <p:spPr>
          <a:xfrm>
            <a:off x="89081" y="2460189"/>
            <a:ext cx="2972672" cy="1133229"/>
          </a:xfrm>
          <a:prstGeom prst="rect">
            <a:avLst/>
          </a:prstGeom>
        </p:spPr>
      </p:pic>
      <p:pic>
        <p:nvPicPr>
          <p:cNvPr id="100" name="Image 99"/>
          <p:cNvPicPr>
            <a:picLocks noChangeAspect="1"/>
          </p:cNvPicPr>
          <p:nvPr/>
        </p:nvPicPr>
        <p:blipFill>
          <a:blip r:embed="rId6"/>
          <a:stretch>
            <a:fillRect/>
          </a:stretch>
        </p:blipFill>
        <p:spPr>
          <a:xfrm>
            <a:off x="89081" y="3684137"/>
            <a:ext cx="3243661" cy="1166076"/>
          </a:xfrm>
          <a:prstGeom prst="rect">
            <a:avLst/>
          </a:prstGeom>
        </p:spPr>
      </p:pic>
      <p:pic>
        <p:nvPicPr>
          <p:cNvPr id="103" name="Image 102"/>
          <p:cNvPicPr>
            <a:picLocks noChangeAspect="1"/>
          </p:cNvPicPr>
          <p:nvPr/>
        </p:nvPicPr>
        <p:blipFill>
          <a:blip r:embed="rId7"/>
          <a:stretch>
            <a:fillRect/>
          </a:stretch>
        </p:blipFill>
        <p:spPr>
          <a:xfrm>
            <a:off x="65183" y="4981510"/>
            <a:ext cx="2319834" cy="1186606"/>
          </a:xfrm>
          <a:prstGeom prst="rect">
            <a:avLst/>
          </a:prstGeom>
        </p:spPr>
      </p:pic>
      <p:pic>
        <p:nvPicPr>
          <p:cNvPr id="93" name="Image 92"/>
          <p:cNvPicPr>
            <a:picLocks noChangeAspect="1"/>
          </p:cNvPicPr>
          <p:nvPr/>
        </p:nvPicPr>
        <p:blipFill>
          <a:blip r:embed="rId8"/>
          <a:stretch>
            <a:fillRect/>
          </a:stretch>
        </p:blipFill>
        <p:spPr>
          <a:xfrm>
            <a:off x="2514902" y="1155967"/>
            <a:ext cx="2015998" cy="1227665"/>
          </a:xfrm>
          <a:prstGeom prst="rect">
            <a:avLst/>
          </a:prstGeom>
        </p:spPr>
      </p:pic>
      <p:pic>
        <p:nvPicPr>
          <p:cNvPr id="98" name="Image 97"/>
          <p:cNvPicPr>
            <a:picLocks noChangeAspect="1"/>
          </p:cNvPicPr>
          <p:nvPr/>
        </p:nvPicPr>
        <p:blipFill>
          <a:blip r:embed="rId9"/>
          <a:stretch>
            <a:fillRect/>
          </a:stretch>
        </p:blipFill>
        <p:spPr>
          <a:xfrm>
            <a:off x="6960899" y="1203358"/>
            <a:ext cx="2085797" cy="1108593"/>
          </a:xfrm>
          <a:prstGeom prst="rect">
            <a:avLst/>
          </a:prstGeom>
        </p:spPr>
      </p:pic>
      <p:pic>
        <p:nvPicPr>
          <p:cNvPr id="101" name="Image 100"/>
          <p:cNvPicPr>
            <a:picLocks noChangeAspect="1"/>
          </p:cNvPicPr>
          <p:nvPr/>
        </p:nvPicPr>
        <p:blipFill>
          <a:blip r:embed="rId10"/>
          <a:stretch>
            <a:fillRect/>
          </a:stretch>
        </p:blipFill>
        <p:spPr>
          <a:xfrm>
            <a:off x="5731550" y="2441725"/>
            <a:ext cx="3325779" cy="1137334"/>
          </a:xfrm>
          <a:prstGeom prst="rect">
            <a:avLst/>
          </a:prstGeom>
        </p:spPr>
      </p:pic>
      <p:pic>
        <p:nvPicPr>
          <p:cNvPr id="104" name="Image 103"/>
          <p:cNvPicPr>
            <a:picLocks noChangeAspect="1"/>
          </p:cNvPicPr>
          <p:nvPr/>
        </p:nvPicPr>
        <p:blipFill>
          <a:blip r:embed="rId11"/>
          <a:stretch>
            <a:fillRect/>
          </a:stretch>
        </p:blipFill>
        <p:spPr>
          <a:xfrm>
            <a:off x="2469189" y="4854210"/>
            <a:ext cx="2007786" cy="1256406"/>
          </a:xfrm>
          <a:prstGeom prst="rect">
            <a:avLst/>
          </a:prstGeom>
        </p:spPr>
      </p:pic>
      <p:pic>
        <p:nvPicPr>
          <p:cNvPr id="106" name="Image 105"/>
          <p:cNvPicPr>
            <a:picLocks noChangeAspect="1"/>
          </p:cNvPicPr>
          <p:nvPr/>
        </p:nvPicPr>
        <p:blipFill>
          <a:blip r:embed="rId12"/>
          <a:stretch>
            <a:fillRect/>
          </a:stretch>
        </p:blipFill>
        <p:spPr>
          <a:xfrm>
            <a:off x="4631507" y="4850213"/>
            <a:ext cx="2106327" cy="1285147"/>
          </a:xfrm>
          <a:prstGeom prst="rect">
            <a:avLst/>
          </a:prstGeom>
        </p:spPr>
      </p:pic>
      <p:pic>
        <p:nvPicPr>
          <p:cNvPr id="102" name="Image 101"/>
          <p:cNvPicPr>
            <a:picLocks noChangeAspect="1"/>
          </p:cNvPicPr>
          <p:nvPr/>
        </p:nvPicPr>
        <p:blipFill>
          <a:blip r:embed="rId13"/>
          <a:stretch>
            <a:fillRect/>
          </a:stretch>
        </p:blipFill>
        <p:spPr>
          <a:xfrm>
            <a:off x="5604104" y="3666464"/>
            <a:ext cx="3309355" cy="1149652"/>
          </a:xfrm>
          <a:prstGeom prst="rect">
            <a:avLst/>
          </a:prstGeom>
        </p:spPr>
      </p:pic>
      <p:pic>
        <p:nvPicPr>
          <p:cNvPr id="105" name="Image 104"/>
          <p:cNvPicPr>
            <a:picLocks noChangeAspect="1"/>
          </p:cNvPicPr>
          <p:nvPr/>
        </p:nvPicPr>
        <p:blipFill>
          <a:blip r:embed="rId14"/>
          <a:stretch>
            <a:fillRect/>
          </a:stretch>
        </p:blipFill>
        <p:spPr>
          <a:xfrm>
            <a:off x="6796809" y="4904780"/>
            <a:ext cx="2233610" cy="1244088"/>
          </a:xfrm>
          <a:prstGeom prst="rect">
            <a:avLst/>
          </a:prstGeom>
        </p:spPr>
      </p:pic>
      <p:sp>
        <p:nvSpPr>
          <p:cNvPr id="20" name="Rectangle à coins arrondis 19"/>
          <p:cNvSpPr/>
          <p:nvPr/>
        </p:nvSpPr>
        <p:spPr>
          <a:xfrm rot="818924">
            <a:off x="1234336" y="3001258"/>
            <a:ext cx="6587934" cy="120874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80000" rtlCol="0" anchor="ctr"/>
          <a:lstStyle/>
          <a:p>
            <a:pPr algn="ctr"/>
            <a:r>
              <a:rPr lang="fr-FR" sz="1600" b="1" dirty="0">
                <a:latin typeface="Segoe UI Emoji" panose="020B0502040204020203" pitchFamily="34" charset="0"/>
                <a:ea typeface="Segoe UI Emoji" panose="020B0502040204020203" pitchFamily="34" charset="0"/>
              </a:rPr>
              <a:t>En cas de survenue d’effets indésirables ou d’erreurs médicamenteuses, pensez à les déclarer !</a:t>
            </a:r>
          </a:p>
        </p:txBody>
      </p:sp>
      <p:pic>
        <p:nvPicPr>
          <p:cNvPr id="21" name="Espace réservé du contenu 8"/>
          <p:cNvPicPr>
            <a:picLocks noChangeAspect="1"/>
          </p:cNvPicPr>
          <p:nvPr/>
        </p:nvPicPr>
        <p:blipFill>
          <a:blip r:embed="rId15">
            <a:duotone>
              <a:schemeClr val="bg2">
                <a:shade val="45000"/>
                <a:satMod val="135000"/>
              </a:schemeClr>
              <a:prstClr val="white"/>
            </a:duotone>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tretch>
            <a:fillRect/>
          </a:stretch>
        </p:blipFill>
        <p:spPr>
          <a:xfrm rot="965497">
            <a:off x="1401538" y="2534586"/>
            <a:ext cx="780365" cy="780365"/>
          </a:xfrm>
          <a:prstGeom prst="rect">
            <a:avLst/>
          </a:prstGeom>
        </p:spPr>
      </p:pic>
      <p:pic>
        <p:nvPicPr>
          <p:cNvPr id="22" name="Espace réservé du contenu 8"/>
          <p:cNvPicPr>
            <a:picLocks noChangeAspect="1"/>
          </p:cNvPicPr>
          <p:nvPr/>
        </p:nvPicPr>
        <p:blipFill>
          <a:blip r:embed="rId15">
            <a:duotone>
              <a:schemeClr val="bg2">
                <a:shade val="45000"/>
                <a:satMod val="135000"/>
              </a:schemeClr>
              <a:prstClr val="white"/>
            </a:duotone>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tretch>
            <a:fillRect/>
          </a:stretch>
        </p:blipFill>
        <p:spPr>
          <a:xfrm rot="965497">
            <a:off x="6889670" y="3872594"/>
            <a:ext cx="780365" cy="780365"/>
          </a:xfrm>
          <a:prstGeom prst="rect">
            <a:avLst/>
          </a:prstGeom>
        </p:spPr>
      </p:pic>
    </p:spTree>
    <p:extLst>
      <p:ext uri="{BB962C8B-B14F-4D97-AF65-F5344CB8AC3E}">
        <p14:creationId xmlns:p14="http://schemas.microsoft.com/office/powerpoint/2010/main" val="3054055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u pied de page 2"/>
          <p:cNvSpPr>
            <a:spLocks noGrp="1"/>
          </p:cNvSpPr>
          <p:nvPr>
            <p:ph type="ftr" sz="quarter" idx="11"/>
          </p:nvPr>
        </p:nvSpPr>
        <p:spPr/>
        <p:txBody>
          <a:bodyPr/>
          <a:lstStyle/>
          <a:p>
            <a:r>
              <a:rPr lang="fr-FR" dirty="0"/>
              <a:t>Escape Game – « Never Events </a:t>
            </a:r>
            <a:r>
              <a:rPr lang="fr-FR" dirty="0" err="1"/>
              <a:t>Enigma</a:t>
            </a:r>
            <a:r>
              <a:rPr lang="fr-FR" dirty="0"/>
              <a:t> »</a:t>
            </a:r>
          </a:p>
        </p:txBody>
      </p:sp>
      <p:sp>
        <p:nvSpPr>
          <p:cNvPr id="4" name="Espace réservé du numéro de diapositive 3"/>
          <p:cNvSpPr>
            <a:spLocks noGrp="1"/>
          </p:cNvSpPr>
          <p:nvPr>
            <p:ph type="sldNum" sz="quarter" idx="12"/>
          </p:nvPr>
        </p:nvSpPr>
        <p:spPr/>
        <p:txBody>
          <a:bodyPr/>
          <a:lstStyle/>
          <a:p>
            <a:fld id="{D0A4AE8C-A5EC-46C3-B8CF-3DC08DAAD9BE}" type="slidenum">
              <a:rPr lang="fr-FR" smtClean="0"/>
              <a:t>8</a:t>
            </a:fld>
            <a:endParaRPr lang="fr-FR" dirty="0"/>
          </a:p>
        </p:txBody>
      </p:sp>
      <p:sp>
        <p:nvSpPr>
          <p:cNvPr id="5" name="Titre 4"/>
          <p:cNvSpPr>
            <a:spLocks noGrp="1"/>
          </p:cNvSpPr>
          <p:nvPr>
            <p:ph type="title"/>
          </p:nvPr>
        </p:nvSpPr>
        <p:spPr/>
        <p:txBody>
          <a:bodyPr>
            <a:normAutofit fontScale="90000"/>
          </a:bodyPr>
          <a:lstStyle/>
          <a:p>
            <a:r>
              <a:rPr lang="fr-FR" dirty="0" smtClean="0"/>
              <a:t>Actions mises en place dans votre établissement</a:t>
            </a:r>
            <a:endParaRPr lang="fr-FR" dirty="0"/>
          </a:p>
        </p:txBody>
      </p:sp>
    </p:spTree>
    <p:extLst>
      <p:ext uri="{BB962C8B-B14F-4D97-AF65-F5344CB8AC3E}">
        <p14:creationId xmlns:p14="http://schemas.microsoft.com/office/powerpoint/2010/main" val="1231493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Image 34"/>
          <p:cNvPicPr>
            <a:picLocks noChangeAspect="1"/>
          </p:cNvPicPr>
          <p:nvPr/>
        </p:nvPicPr>
        <p:blipFill>
          <a:blip r:embed="rId3"/>
          <a:stretch>
            <a:fillRect/>
          </a:stretch>
        </p:blipFill>
        <p:spPr>
          <a:xfrm rot="21073612">
            <a:off x="2450172" y="1650952"/>
            <a:ext cx="2142034" cy="1080744"/>
          </a:xfrm>
          <a:prstGeom prst="rect">
            <a:avLst/>
          </a:prstGeom>
          <a:ln>
            <a:solidFill>
              <a:schemeClr val="bg1">
                <a:lumMod val="50000"/>
              </a:schemeClr>
            </a:solidFill>
          </a:ln>
        </p:spPr>
      </p:pic>
      <p:pic>
        <p:nvPicPr>
          <p:cNvPr id="44" name="Image 43"/>
          <p:cNvPicPr>
            <a:picLocks noChangeAspect="1"/>
          </p:cNvPicPr>
          <p:nvPr/>
        </p:nvPicPr>
        <p:blipFill rotWithShape="1">
          <a:blip r:embed="rId4"/>
          <a:srcRect l="471" t="2134" r="49964" b="2958"/>
          <a:stretch/>
        </p:blipFill>
        <p:spPr>
          <a:xfrm rot="615934">
            <a:off x="110481" y="1042283"/>
            <a:ext cx="1655766" cy="1185723"/>
          </a:xfrm>
          <a:prstGeom prst="rect">
            <a:avLst/>
          </a:prstGeom>
          <a:ln>
            <a:solidFill>
              <a:schemeClr val="bg1">
                <a:lumMod val="50000"/>
              </a:schemeClr>
            </a:solidFill>
          </a:ln>
        </p:spPr>
      </p:pic>
      <p:sp>
        <p:nvSpPr>
          <p:cNvPr id="26" name="Espace réservé du pied de page 2"/>
          <p:cNvSpPr>
            <a:spLocks noGrp="1"/>
          </p:cNvSpPr>
          <p:nvPr>
            <p:ph type="ftr" sz="quarter" idx="11"/>
          </p:nvPr>
        </p:nvSpPr>
        <p:spPr/>
        <p:txBody>
          <a:bodyPr/>
          <a:lstStyle/>
          <a:p>
            <a:r>
              <a:rPr lang="fr-FR" dirty="0"/>
              <a:t>Escape Game – « Never Events </a:t>
            </a:r>
            <a:r>
              <a:rPr lang="fr-FR" dirty="0" err="1"/>
              <a:t>Enigma</a:t>
            </a:r>
            <a:r>
              <a:rPr lang="fr-FR" dirty="0"/>
              <a:t> »</a:t>
            </a:r>
          </a:p>
        </p:txBody>
      </p:sp>
      <p:sp>
        <p:nvSpPr>
          <p:cNvPr id="4" name="Espace réservé du numéro de diapositive 3"/>
          <p:cNvSpPr>
            <a:spLocks noGrp="1"/>
          </p:cNvSpPr>
          <p:nvPr>
            <p:ph type="sldNum" sz="quarter" idx="12"/>
          </p:nvPr>
        </p:nvSpPr>
        <p:spPr/>
        <p:txBody>
          <a:bodyPr/>
          <a:lstStyle/>
          <a:p>
            <a:fld id="{D0A4AE8C-A5EC-46C3-B8CF-3DC08DAAD9BE}" type="slidenum">
              <a:rPr lang="fr-FR" smtClean="0"/>
              <a:t>9</a:t>
            </a:fld>
            <a:endParaRPr lang="fr-FR" dirty="0"/>
          </a:p>
        </p:txBody>
      </p:sp>
      <p:sp>
        <p:nvSpPr>
          <p:cNvPr id="9" name="Titre 8"/>
          <p:cNvSpPr>
            <a:spLocks noGrp="1"/>
          </p:cNvSpPr>
          <p:nvPr>
            <p:ph type="title"/>
          </p:nvPr>
        </p:nvSpPr>
        <p:spPr/>
        <p:txBody>
          <a:bodyPr>
            <a:normAutofit/>
          </a:bodyPr>
          <a:lstStyle/>
          <a:p>
            <a:r>
              <a:rPr lang="fr-FR" dirty="0"/>
              <a:t>Outils pour vous </a:t>
            </a:r>
            <a:r>
              <a:rPr lang="fr-FR" dirty="0" smtClean="0"/>
              <a:t>aider</a:t>
            </a:r>
            <a:endParaRPr lang="fr-FR" dirty="0"/>
          </a:p>
        </p:txBody>
      </p:sp>
      <p:sp>
        <p:nvSpPr>
          <p:cNvPr id="10" name="Titre 8"/>
          <p:cNvSpPr txBox="1">
            <a:spLocks/>
          </p:cNvSpPr>
          <p:nvPr/>
        </p:nvSpPr>
        <p:spPr>
          <a:xfrm>
            <a:off x="109214" y="5653099"/>
            <a:ext cx="8908576" cy="512785"/>
          </a:xfrm>
          <a:prstGeom prst="rect">
            <a:avLst/>
          </a:prstGeom>
          <a:solidFill>
            <a:schemeClr val="bg1">
              <a:lumMod val="85000"/>
            </a:schemeClr>
          </a:solidFill>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cap="small" spc="-60" baseline="0">
                <a:solidFill>
                  <a:srgbClr val="034EA2"/>
                </a:solidFill>
                <a:latin typeface="Segoe UI Semibold" panose="020B0702040204020203" pitchFamily="34" charset="0"/>
                <a:ea typeface="+mj-ea"/>
                <a:cs typeface="Segoe UI Semibold" panose="020B0702040204020203" pitchFamily="34" charset="0"/>
              </a:defRPr>
            </a:lvl1pPr>
          </a:lstStyle>
          <a:p>
            <a:pPr algn="l"/>
            <a:r>
              <a:rPr lang="fr-FR" sz="2000" cap="none" dirty="0" smtClean="0"/>
              <a:t>www.omedit-paysdelaloire.fr/qualite-securite-et-vigilances/never-events/</a:t>
            </a:r>
            <a:endParaRPr lang="fr-FR" sz="2000" cap="none" dirty="0"/>
          </a:p>
        </p:txBody>
      </p:sp>
      <p:pic>
        <p:nvPicPr>
          <p:cNvPr id="11" name="Imag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18878" y="5508110"/>
            <a:ext cx="725122" cy="795866"/>
          </a:xfrm>
          <a:prstGeom prst="rect">
            <a:avLst/>
          </a:prstGeom>
        </p:spPr>
      </p:pic>
      <p:pic>
        <p:nvPicPr>
          <p:cNvPr id="5" name="Imag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849336">
            <a:off x="5415499" y="1279651"/>
            <a:ext cx="2262369" cy="1691458"/>
          </a:xfrm>
          <a:prstGeom prst="rect">
            <a:avLst/>
          </a:prstGeom>
          <a:ln>
            <a:solidFill>
              <a:schemeClr val="bg1">
                <a:lumMod val="50000"/>
              </a:schemeClr>
            </a:solidFill>
          </a:ln>
        </p:spPr>
      </p:pic>
      <p:grpSp>
        <p:nvGrpSpPr>
          <p:cNvPr id="8" name="Groupe 7"/>
          <p:cNvGrpSpPr/>
          <p:nvPr/>
        </p:nvGrpSpPr>
        <p:grpSpPr>
          <a:xfrm rot="21169848">
            <a:off x="149781" y="3098925"/>
            <a:ext cx="1957435" cy="883879"/>
            <a:chOff x="360312" y="3755774"/>
            <a:chExt cx="3352434" cy="1625134"/>
          </a:xfrm>
        </p:grpSpPr>
        <p:pic>
          <p:nvPicPr>
            <p:cNvPr id="38" name="Image 37"/>
            <p:cNvPicPr>
              <a:picLocks noChangeAspect="1"/>
            </p:cNvPicPr>
            <p:nvPr/>
          </p:nvPicPr>
          <p:blipFill>
            <a:blip r:embed="rId7"/>
            <a:stretch>
              <a:fillRect/>
            </a:stretch>
          </p:blipFill>
          <p:spPr>
            <a:xfrm>
              <a:off x="1200247" y="3755774"/>
              <a:ext cx="852487" cy="1625133"/>
            </a:xfrm>
            <a:prstGeom prst="rect">
              <a:avLst/>
            </a:prstGeom>
          </p:spPr>
        </p:pic>
        <p:pic>
          <p:nvPicPr>
            <p:cNvPr id="40" name="Image 39"/>
            <p:cNvPicPr>
              <a:picLocks noChangeAspect="1"/>
            </p:cNvPicPr>
            <p:nvPr/>
          </p:nvPicPr>
          <p:blipFill>
            <a:blip r:embed="rId8"/>
            <a:stretch>
              <a:fillRect/>
            </a:stretch>
          </p:blipFill>
          <p:spPr>
            <a:xfrm>
              <a:off x="360312" y="3755774"/>
              <a:ext cx="858059" cy="1625134"/>
            </a:xfrm>
            <a:prstGeom prst="rect">
              <a:avLst/>
            </a:prstGeom>
          </p:spPr>
        </p:pic>
        <p:pic>
          <p:nvPicPr>
            <p:cNvPr id="41" name="Image 40"/>
            <p:cNvPicPr>
              <a:picLocks noChangeAspect="1"/>
            </p:cNvPicPr>
            <p:nvPr/>
          </p:nvPicPr>
          <p:blipFill>
            <a:blip r:embed="rId9"/>
            <a:stretch>
              <a:fillRect/>
            </a:stretch>
          </p:blipFill>
          <p:spPr>
            <a:xfrm>
              <a:off x="2052176" y="3756895"/>
              <a:ext cx="841698" cy="1624012"/>
            </a:xfrm>
            <a:prstGeom prst="rect">
              <a:avLst/>
            </a:prstGeom>
          </p:spPr>
        </p:pic>
        <p:pic>
          <p:nvPicPr>
            <p:cNvPr id="42" name="Image 41"/>
            <p:cNvPicPr>
              <a:picLocks noChangeAspect="1"/>
            </p:cNvPicPr>
            <p:nvPr/>
          </p:nvPicPr>
          <p:blipFill>
            <a:blip r:embed="rId10"/>
            <a:stretch>
              <a:fillRect/>
            </a:stretch>
          </p:blipFill>
          <p:spPr>
            <a:xfrm>
              <a:off x="2874546" y="3755774"/>
              <a:ext cx="838200" cy="1625133"/>
            </a:xfrm>
            <a:prstGeom prst="rect">
              <a:avLst/>
            </a:prstGeom>
          </p:spPr>
        </p:pic>
      </p:grpSp>
      <p:pic>
        <p:nvPicPr>
          <p:cNvPr id="46" name="Image 45"/>
          <p:cNvPicPr>
            <a:picLocks noChangeAspect="1"/>
          </p:cNvPicPr>
          <p:nvPr/>
        </p:nvPicPr>
        <p:blipFill>
          <a:blip r:embed="rId11"/>
          <a:stretch>
            <a:fillRect/>
          </a:stretch>
        </p:blipFill>
        <p:spPr>
          <a:xfrm rot="765747">
            <a:off x="7562038" y="1102063"/>
            <a:ext cx="1325352" cy="1861528"/>
          </a:xfrm>
          <a:prstGeom prst="rect">
            <a:avLst/>
          </a:prstGeom>
        </p:spPr>
      </p:pic>
      <p:pic>
        <p:nvPicPr>
          <p:cNvPr id="34" name="Image 33"/>
          <p:cNvPicPr>
            <a:picLocks noChangeAspect="1"/>
          </p:cNvPicPr>
          <p:nvPr/>
        </p:nvPicPr>
        <p:blipFill>
          <a:blip r:embed="rId12"/>
          <a:stretch>
            <a:fillRect/>
          </a:stretch>
        </p:blipFill>
        <p:spPr>
          <a:xfrm rot="747667">
            <a:off x="2852086" y="1711855"/>
            <a:ext cx="1782275" cy="1341411"/>
          </a:xfrm>
          <a:prstGeom prst="rect">
            <a:avLst/>
          </a:prstGeom>
          <a:ln>
            <a:solidFill>
              <a:schemeClr val="bg1">
                <a:lumMod val="50000"/>
              </a:schemeClr>
            </a:solidFill>
          </a:ln>
        </p:spPr>
      </p:pic>
      <p:pic>
        <p:nvPicPr>
          <p:cNvPr id="49" name="Image 48"/>
          <p:cNvPicPr>
            <a:picLocks noChangeAspect="1"/>
          </p:cNvPicPr>
          <p:nvPr/>
        </p:nvPicPr>
        <p:blipFill rotWithShape="1">
          <a:blip r:embed="rId4"/>
          <a:srcRect l="50651" t="2224" r="1097" b="2591"/>
          <a:stretch/>
        </p:blipFill>
        <p:spPr>
          <a:xfrm rot="20526893">
            <a:off x="576283" y="1004746"/>
            <a:ext cx="1611896" cy="1189161"/>
          </a:xfrm>
          <a:prstGeom prst="rect">
            <a:avLst/>
          </a:prstGeom>
          <a:ln>
            <a:solidFill>
              <a:schemeClr val="bg1">
                <a:lumMod val="50000"/>
              </a:schemeClr>
            </a:solidFill>
          </a:ln>
        </p:spPr>
      </p:pic>
      <p:sp>
        <p:nvSpPr>
          <p:cNvPr id="37" name="Rectangle 36"/>
          <p:cNvSpPr/>
          <p:nvPr/>
        </p:nvSpPr>
        <p:spPr>
          <a:xfrm>
            <a:off x="6319679" y="2671291"/>
            <a:ext cx="1514537" cy="424927"/>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r-FR" b="1" dirty="0" smtClean="0">
                <a:solidFill>
                  <a:schemeClr val="bg1"/>
                </a:solidFill>
                <a:latin typeface="Segoe UI Emoji" panose="020B0502040204020203" pitchFamily="34" charset="0"/>
                <a:ea typeface="Segoe UI Emoji" panose="020B0502040204020203" pitchFamily="34" charset="0"/>
              </a:rPr>
              <a:t>Affiches</a:t>
            </a:r>
            <a:endParaRPr lang="fr-FR" b="1" dirty="0">
              <a:solidFill>
                <a:schemeClr val="bg1"/>
              </a:solidFill>
              <a:latin typeface="Segoe UI Emoji" panose="020B0502040204020203" pitchFamily="34" charset="0"/>
              <a:ea typeface="Segoe UI Emoji" panose="020B0502040204020203" pitchFamily="34" charset="0"/>
            </a:endParaRPr>
          </a:p>
        </p:txBody>
      </p:sp>
      <p:pic>
        <p:nvPicPr>
          <p:cNvPr id="48" name="Image 47"/>
          <p:cNvPicPr>
            <a:picLocks noChangeAspect="1"/>
          </p:cNvPicPr>
          <p:nvPr/>
        </p:nvPicPr>
        <p:blipFill>
          <a:blip r:embed="rId13"/>
          <a:stretch>
            <a:fillRect/>
          </a:stretch>
        </p:blipFill>
        <p:spPr>
          <a:xfrm>
            <a:off x="6727935" y="3993018"/>
            <a:ext cx="2303288" cy="1466935"/>
          </a:xfrm>
          <a:prstGeom prst="rect">
            <a:avLst/>
          </a:prstGeom>
        </p:spPr>
      </p:pic>
      <p:pic>
        <p:nvPicPr>
          <p:cNvPr id="52" name="Image 51"/>
          <p:cNvPicPr>
            <a:picLocks noChangeAspect="1"/>
          </p:cNvPicPr>
          <p:nvPr/>
        </p:nvPicPr>
        <p:blipFill>
          <a:blip r:embed="rId14"/>
          <a:stretch>
            <a:fillRect/>
          </a:stretch>
        </p:blipFill>
        <p:spPr>
          <a:xfrm rot="812697">
            <a:off x="3285361" y="3775814"/>
            <a:ext cx="2326002" cy="1287347"/>
          </a:xfrm>
          <a:prstGeom prst="rect">
            <a:avLst/>
          </a:prstGeom>
          <a:ln>
            <a:solidFill>
              <a:schemeClr val="bg1">
                <a:lumMod val="50000"/>
              </a:schemeClr>
            </a:solidFill>
          </a:ln>
        </p:spPr>
      </p:pic>
      <p:pic>
        <p:nvPicPr>
          <p:cNvPr id="53" name="Image 52"/>
          <p:cNvPicPr>
            <a:picLocks noChangeAspect="1"/>
          </p:cNvPicPr>
          <p:nvPr/>
        </p:nvPicPr>
        <p:blipFill>
          <a:blip r:embed="rId15"/>
          <a:stretch>
            <a:fillRect/>
          </a:stretch>
        </p:blipFill>
        <p:spPr>
          <a:xfrm rot="20477457">
            <a:off x="6265507" y="3736933"/>
            <a:ext cx="1906532" cy="1090714"/>
          </a:xfrm>
          <a:prstGeom prst="rect">
            <a:avLst/>
          </a:prstGeom>
          <a:ln>
            <a:solidFill>
              <a:schemeClr val="bg1">
                <a:lumMod val="50000"/>
              </a:schemeClr>
            </a:solidFill>
          </a:ln>
        </p:spPr>
      </p:pic>
      <p:sp>
        <p:nvSpPr>
          <p:cNvPr id="51" name="Rectangle 50"/>
          <p:cNvSpPr/>
          <p:nvPr/>
        </p:nvSpPr>
        <p:spPr>
          <a:xfrm>
            <a:off x="7099326" y="3669142"/>
            <a:ext cx="1514537" cy="424927"/>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r-FR" b="1" dirty="0" smtClean="0">
                <a:solidFill>
                  <a:schemeClr val="bg1"/>
                </a:solidFill>
                <a:latin typeface="Segoe UI Emoji" panose="020B0502040204020203" pitchFamily="34" charset="0"/>
                <a:ea typeface="Segoe UI Emoji" panose="020B0502040204020203" pitchFamily="34" charset="0"/>
              </a:rPr>
              <a:t>Vidéos</a:t>
            </a:r>
            <a:endParaRPr lang="fr-FR" b="1" dirty="0">
              <a:solidFill>
                <a:schemeClr val="bg1"/>
              </a:solidFill>
              <a:latin typeface="Segoe UI Emoji" panose="020B0502040204020203" pitchFamily="34" charset="0"/>
              <a:ea typeface="Segoe UI Emoji" panose="020B0502040204020203" pitchFamily="34" charset="0"/>
            </a:endParaRPr>
          </a:p>
        </p:txBody>
      </p:sp>
      <p:pic>
        <p:nvPicPr>
          <p:cNvPr id="54" name="Image 53"/>
          <p:cNvPicPr>
            <a:picLocks noChangeAspect="1"/>
          </p:cNvPicPr>
          <p:nvPr/>
        </p:nvPicPr>
        <p:blipFill>
          <a:blip r:embed="rId16"/>
          <a:stretch>
            <a:fillRect/>
          </a:stretch>
        </p:blipFill>
        <p:spPr>
          <a:xfrm rot="21033694">
            <a:off x="2021818" y="4098981"/>
            <a:ext cx="2126503" cy="1228239"/>
          </a:xfrm>
          <a:prstGeom prst="rect">
            <a:avLst/>
          </a:prstGeom>
          <a:ln>
            <a:solidFill>
              <a:schemeClr val="bg1">
                <a:lumMod val="50000"/>
              </a:schemeClr>
            </a:solidFill>
          </a:ln>
        </p:spPr>
      </p:pic>
      <p:sp>
        <p:nvSpPr>
          <p:cNvPr id="50" name="Rectangle 49"/>
          <p:cNvSpPr/>
          <p:nvPr/>
        </p:nvSpPr>
        <p:spPr>
          <a:xfrm>
            <a:off x="3514813" y="5031993"/>
            <a:ext cx="1514537" cy="424927"/>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r-FR" b="1" dirty="0" smtClean="0">
                <a:solidFill>
                  <a:schemeClr val="bg1"/>
                </a:solidFill>
                <a:latin typeface="Segoe UI Emoji" panose="020B0502040204020203" pitchFamily="34" charset="0"/>
                <a:ea typeface="Segoe UI Emoji" panose="020B0502040204020203" pitchFamily="34" charset="0"/>
              </a:rPr>
              <a:t>E-learning</a:t>
            </a:r>
            <a:endParaRPr lang="fr-FR" b="1" dirty="0">
              <a:solidFill>
                <a:schemeClr val="bg1"/>
              </a:solidFill>
              <a:latin typeface="Segoe UI Emoji" panose="020B0502040204020203" pitchFamily="34" charset="0"/>
              <a:ea typeface="Segoe UI Emoji" panose="020B0502040204020203" pitchFamily="34" charset="0"/>
            </a:endParaRPr>
          </a:p>
        </p:txBody>
      </p:sp>
      <p:sp>
        <p:nvSpPr>
          <p:cNvPr id="6" name="Rectangle 5"/>
          <p:cNvSpPr/>
          <p:nvPr/>
        </p:nvSpPr>
        <p:spPr>
          <a:xfrm>
            <a:off x="545262" y="2355978"/>
            <a:ext cx="2009058" cy="664591"/>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fr-FR" b="1" dirty="0" smtClean="0">
                <a:solidFill>
                  <a:schemeClr val="bg1"/>
                </a:solidFill>
                <a:latin typeface="Segoe UI Emoji" panose="020B0502040204020203" pitchFamily="34" charset="0"/>
                <a:ea typeface="Segoe UI Emoji" panose="020B0502040204020203" pitchFamily="34" charset="0"/>
              </a:rPr>
              <a:t>Plaquettes info au format poche</a:t>
            </a:r>
            <a:endParaRPr lang="fr-FR" b="1" dirty="0">
              <a:solidFill>
                <a:schemeClr val="bg1"/>
              </a:solidFill>
              <a:latin typeface="Segoe UI Emoji" panose="020B0502040204020203" pitchFamily="34" charset="0"/>
              <a:ea typeface="Segoe UI Emoji" panose="020B0502040204020203" pitchFamily="34" charset="0"/>
            </a:endParaRPr>
          </a:p>
        </p:txBody>
      </p:sp>
    </p:spTree>
    <p:extLst>
      <p:ext uri="{BB962C8B-B14F-4D97-AF65-F5344CB8AC3E}">
        <p14:creationId xmlns:p14="http://schemas.microsoft.com/office/powerpoint/2010/main" val="374822593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6"/>
</p:tagLst>
</file>

<file path=ppt/tags/tag2.xml><?xml version="1.0" encoding="utf-8"?>
<p:tagLst xmlns:a="http://schemas.openxmlformats.org/drawingml/2006/main" xmlns:r="http://schemas.openxmlformats.org/officeDocument/2006/relationships" xmlns:p="http://schemas.openxmlformats.org/presentationml/2006/main">
  <p:tag name="TIMING" val="|40|40.4|9.3|34|4.3|2.3|13.1|9"/>
</p:tagLst>
</file>

<file path=ppt/tags/tag3.xml><?xml version="1.0" encoding="utf-8"?>
<p:tagLst xmlns:a="http://schemas.openxmlformats.org/drawingml/2006/main" xmlns:r="http://schemas.openxmlformats.org/officeDocument/2006/relationships" xmlns:p="http://schemas.openxmlformats.org/presentationml/2006/main">
  <p:tag name="TIMING" val="|54.7|35.4"/>
</p:tagLst>
</file>

<file path=ppt/theme/theme1.xml><?xml version="1.0" encoding="utf-8"?>
<a:theme xmlns:a="http://schemas.openxmlformats.org/drawingml/2006/main" name="Thème Office">
  <a:themeElements>
    <a:clrScheme name="Personnalisé 1">
      <a:dk1>
        <a:sysClr val="windowText" lastClr="000000"/>
      </a:dk1>
      <a:lt1>
        <a:sysClr val="window" lastClr="FFFFFF"/>
      </a:lt1>
      <a:dk2>
        <a:srgbClr val="A4BFDC"/>
      </a:dk2>
      <a:lt2>
        <a:srgbClr val="F2F2F2"/>
      </a:lt2>
      <a:accent1>
        <a:srgbClr val="034EA2"/>
      </a:accent1>
      <a:accent2>
        <a:srgbClr val="8DC63F"/>
      </a:accent2>
      <a:accent3>
        <a:srgbClr val="4BACC6"/>
      </a:accent3>
      <a:accent4>
        <a:srgbClr val="C00000"/>
      </a:accent4>
      <a:accent5>
        <a:srgbClr val="F79646"/>
      </a:accent5>
      <a:accent6>
        <a:srgbClr val="A4BFDC"/>
      </a:accent6>
      <a:hlink>
        <a:srgbClr val="034EA2"/>
      </a:hlink>
      <a:folHlink>
        <a:srgbClr val="034EA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3069</TotalTime>
  <Words>2132</Words>
  <Application>Microsoft Office PowerPoint</Application>
  <PresentationFormat>Affichage à l'écran (4:3)</PresentationFormat>
  <Paragraphs>172</Paragraphs>
  <Slides>9</Slides>
  <Notes>9</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9</vt:i4>
      </vt:variant>
    </vt:vector>
  </HeadingPairs>
  <TitlesOfParts>
    <vt:vector size="17" baseType="lpstr">
      <vt:lpstr>Arial</vt:lpstr>
      <vt:lpstr>Berlin Sans FB</vt:lpstr>
      <vt:lpstr>Calibri</vt:lpstr>
      <vt:lpstr>Segoe UI Emoji</vt:lpstr>
      <vt:lpstr>Segoe UI Semibold</vt:lpstr>
      <vt:lpstr>Times New Roman</vt:lpstr>
      <vt:lpstr>Wingdings</vt:lpstr>
      <vt:lpstr>Thème Office</vt:lpstr>
      <vt:lpstr>Escape Game</vt:lpstr>
      <vt:lpstr>Les Never Events</vt:lpstr>
      <vt:lpstr>Chambre 1</vt:lpstr>
      <vt:lpstr>Présentation PowerPoint</vt:lpstr>
      <vt:lpstr>Présentation PowerPoint</vt:lpstr>
      <vt:lpstr>Présentation PowerPoint</vt:lpstr>
      <vt:lpstr>Présentation PowerPoint</vt:lpstr>
      <vt:lpstr>Actions mises en place dans votre établissement</vt:lpstr>
      <vt:lpstr>Outils pour vous aider</vt:lpstr>
    </vt:vector>
  </TitlesOfParts>
  <Company>CHU-NANTES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MASQUIN Helene</dc:creator>
  <cp:lastModifiedBy>MASQUIN Helene</cp:lastModifiedBy>
  <cp:revision>275</cp:revision>
  <dcterms:created xsi:type="dcterms:W3CDTF">2021-01-06T13:36:35Z</dcterms:created>
  <dcterms:modified xsi:type="dcterms:W3CDTF">2021-09-20T13:58:26Z</dcterms:modified>
</cp:coreProperties>
</file>